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75"/>
  </p:notesMasterIdLst>
  <p:handoutMasterIdLst>
    <p:handoutMasterId r:id="rId76"/>
  </p:handoutMasterIdLst>
  <p:sldIdLst>
    <p:sldId id="256" r:id="rId3"/>
    <p:sldId id="291" r:id="rId4"/>
    <p:sldId id="292" r:id="rId5"/>
    <p:sldId id="293" r:id="rId6"/>
    <p:sldId id="294" r:id="rId7"/>
    <p:sldId id="295" r:id="rId8"/>
    <p:sldId id="296" r:id="rId9"/>
    <p:sldId id="297" r:id="rId10"/>
    <p:sldId id="298" r:id="rId11"/>
    <p:sldId id="299" r:id="rId12"/>
    <p:sldId id="300" r:id="rId13"/>
    <p:sldId id="303" r:id="rId14"/>
    <p:sldId id="304" r:id="rId15"/>
    <p:sldId id="305" r:id="rId16"/>
    <p:sldId id="310" r:id="rId17"/>
    <p:sldId id="315" r:id="rId18"/>
    <p:sldId id="317" r:id="rId19"/>
    <p:sldId id="320" r:id="rId20"/>
    <p:sldId id="322"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23" r:id="rId35"/>
    <p:sldId id="324" r:id="rId36"/>
    <p:sldId id="326" r:id="rId37"/>
    <p:sldId id="325" r:id="rId38"/>
    <p:sldId id="319" r:id="rId39"/>
    <p:sldId id="311" r:id="rId40"/>
    <p:sldId id="301" r:id="rId41"/>
    <p:sldId id="308" r:id="rId42"/>
    <p:sldId id="321" r:id="rId43"/>
    <p:sldId id="312" r:id="rId44"/>
    <p:sldId id="313" r:id="rId45"/>
    <p:sldId id="314" r:id="rId46"/>
    <p:sldId id="316" r:id="rId47"/>
    <p:sldId id="318" r:id="rId48"/>
    <p:sldId id="309" r:id="rId49"/>
    <p:sldId id="302" r:id="rId50"/>
    <p:sldId id="306" r:id="rId51"/>
    <p:sldId id="307" r:id="rId52"/>
    <p:sldId id="265" r:id="rId53"/>
    <p:sldId id="266" r:id="rId54"/>
    <p:sldId id="267" r:id="rId55"/>
    <p:sldId id="268" r:id="rId56"/>
    <p:sldId id="269" r:id="rId57"/>
    <p:sldId id="270" r:id="rId58"/>
    <p:sldId id="279" r:id="rId59"/>
    <p:sldId id="283" r:id="rId60"/>
    <p:sldId id="284" r:id="rId61"/>
    <p:sldId id="271" r:id="rId62"/>
    <p:sldId id="272" r:id="rId63"/>
    <p:sldId id="277" r:id="rId64"/>
    <p:sldId id="275" r:id="rId65"/>
    <p:sldId id="278" r:id="rId66"/>
    <p:sldId id="280" r:id="rId67"/>
    <p:sldId id="273" r:id="rId68"/>
    <p:sldId id="274" r:id="rId69"/>
    <p:sldId id="285" r:id="rId70"/>
    <p:sldId id="287" r:id="rId71"/>
    <p:sldId id="288" r:id="rId72"/>
    <p:sldId id="289" r:id="rId73"/>
    <p:sldId id="290" r:id="rId74"/>
  </p:sldIdLst>
  <p:sldSz cx="9144000" cy="6858000" type="screen4x3"/>
  <p:notesSz cx="6858000" cy="9144000"/>
  <p:custDataLst>
    <p:tags r:id="rId7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Calvin" initials="DC" lastIdx="2" clrIdx="0"/>
  <p:cmAuthor id="1" name="Paula Robertson" initials="PR"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89912" autoAdjust="0"/>
  </p:normalViewPr>
  <p:slideViewPr>
    <p:cSldViewPr snapToGrid="0">
      <p:cViewPr varScale="1">
        <p:scale>
          <a:sx n="87" d="100"/>
          <a:sy n="87" d="100"/>
        </p:scale>
        <p:origin x="389" y="72"/>
      </p:cViewPr>
      <p:guideLst>
        <p:guide orient="horz" pos="2160"/>
        <p:guide pos="2880"/>
      </p:guideLst>
    </p:cSldViewPr>
  </p:slideViewPr>
  <p:notesTextViewPr>
    <p:cViewPr>
      <p:scale>
        <a:sx n="100" d="100"/>
        <a:sy n="100" d="100"/>
      </p:scale>
      <p:origin x="0" y="0"/>
    </p:cViewPr>
  </p:notesTextViewPr>
  <p:notesViewPr>
    <p:cSldViewPr snapToGrid="0">
      <p:cViewPr varScale="1">
        <p:scale>
          <a:sx n="92" d="100"/>
          <a:sy n="92" d="100"/>
        </p:scale>
        <p:origin x="-68" y="-2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https://academy.autodesk.com/curriculum/f1-schools-tutorials</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a:p>
        </p:txBody>
      </p:sp>
    </p:spTree>
    <p:extLst>
      <p:ext uri="{BB962C8B-B14F-4D97-AF65-F5344CB8AC3E}">
        <p14:creationId xmlns:p14="http://schemas.microsoft.com/office/powerpoint/2010/main" val="419140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We’ve added two solid forms with constant thicknesses to create</a:t>
            </a:r>
            <a:r>
              <a:rPr lang="en-US" baseline="0" dirty="0" smtClean="0"/>
              <a:t> the final part.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59</a:t>
            </a:fld>
            <a:endParaRPr lang="en-US"/>
          </a:p>
        </p:txBody>
      </p:sp>
    </p:spTree>
    <p:extLst>
      <p:ext uri="{BB962C8B-B14F-4D97-AF65-F5344CB8AC3E}">
        <p14:creationId xmlns:p14="http://schemas.microsoft.com/office/powerpoint/2010/main" val="261081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a:t>
            </a:r>
            <a:r>
              <a:rPr lang="en-US" baseline="0" dirty="0" smtClean="0"/>
              <a:t> to additive methods, creating a solid model of an object using subtractive methods typically starts with a rectangular solid – a box – that would enclose the entire object.  Similar to the glass box in the activity that we completed in a previous unit. Generally the initial box is created so as to be just large enough so that the object just fits within the form.</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60</a:t>
            </a:fld>
            <a:endParaRPr lang="en-US"/>
          </a:p>
        </p:txBody>
      </p:sp>
    </p:spTree>
    <p:extLst>
      <p:ext uri="{BB962C8B-B14F-4D97-AF65-F5344CB8AC3E}">
        <p14:creationId xmlns:p14="http://schemas.microsoft.com/office/powerpoint/2010/main" val="381591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create this shape in our</a:t>
            </a:r>
            <a:r>
              <a:rPr lang="en-US" baseline="0" dirty="0" smtClean="0"/>
              <a:t> 3D solid modeling software (Inventor) with subtractive methods.</a:t>
            </a:r>
          </a:p>
          <a:p>
            <a:endParaRPr lang="en-US" baseline="0" dirty="0" smtClean="0"/>
          </a:p>
          <a:p>
            <a:r>
              <a:rPr lang="en-US" baseline="0" dirty="0" smtClean="0"/>
              <a:t>First, create a rectangular solid (glass box) in which the part will be enclosed.</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62</a:t>
            </a:fld>
            <a:endParaRPr lang="en-US"/>
          </a:p>
        </p:txBody>
      </p:sp>
    </p:spTree>
    <p:extLst>
      <p:ext uri="{BB962C8B-B14F-4D97-AF65-F5344CB8AC3E}">
        <p14:creationId xmlns:p14="http://schemas.microsoft.com/office/powerpoint/2010/main" val="261081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color of the part has been changed to improve visibility.</a:t>
            </a:r>
          </a:p>
          <a:p>
            <a:endParaRPr lang="en-US" baseline="0" dirty="0" smtClean="0"/>
          </a:p>
          <a:p>
            <a:pPr marL="171450" indent="-171450">
              <a:buFont typeface="Arial" pitchFamily="34" charset="0"/>
              <a:buChar char="•"/>
            </a:pPr>
            <a:r>
              <a:rPr lang="en-US" baseline="0" dirty="0" smtClean="0"/>
              <a:t>-Next, create a sketch on the front face</a:t>
            </a:r>
          </a:p>
          <a:p>
            <a:pPr marL="171450" indent="-171450">
              <a:buFont typeface="Arial" pitchFamily="34" charset="0"/>
              <a:buChar char="•"/>
            </a:pPr>
            <a:r>
              <a:rPr lang="en-US" baseline="0" dirty="0" smtClean="0"/>
              <a:t>-Sketch the shape of the area to be removed.  Note that you only need sketch the small square since the </a:t>
            </a:r>
            <a:r>
              <a:rPr lang="en-US" b="1" baseline="0" dirty="0" smtClean="0"/>
              <a:t>edges</a:t>
            </a:r>
            <a:r>
              <a:rPr lang="en-US" baseline="0" dirty="0" smtClean="0"/>
              <a:t> of the face will automatically be projected. Save the sketch.</a:t>
            </a:r>
          </a:p>
          <a:p>
            <a:pPr marL="171450" indent="-171450">
              <a:buFont typeface="Arial" pitchFamily="34" charset="0"/>
              <a:buChar char="•"/>
            </a:pPr>
            <a:r>
              <a:rPr lang="en-US" baseline="0" dirty="0" smtClean="0"/>
              <a:t>-Extrude a cut 0.75 inches into the part.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63</a:t>
            </a:fld>
            <a:endParaRPr lang="en-US"/>
          </a:p>
        </p:txBody>
      </p:sp>
    </p:spTree>
    <p:extLst>
      <p:ext uri="{BB962C8B-B14F-4D97-AF65-F5344CB8AC3E}">
        <p14:creationId xmlns:p14="http://schemas.microsoft.com/office/powerpoint/2010/main" val="261081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Now, create a 2D sketch on the newly created face.</a:t>
            </a:r>
          </a:p>
          <a:p>
            <a:pPr marL="171450" indent="-171450">
              <a:buFont typeface="Arial" pitchFamily="34" charset="0"/>
              <a:buChar char="•"/>
            </a:pPr>
            <a:r>
              <a:rPr lang="en-US" dirty="0" smtClean="0"/>
              <a:t>Sketch two</a:t>
            </a:r>
            <a:r>
              <a:rPr lang="en-US" baseline="0" dirty="0" smtClean="0"/>
              <a:t> lines to represent the shape to be removed.  Remember the outline of the surface will automatically be projected onto the sketch plane.</a:t>
            </a:r>
          </a:p>
          <a:p>
            <a:pPr marL="171450" indent="-171450">
              <a:buFont typeface="Arial" pitchFamily="34" charset="0"/>
              <a:buChar char="•"/>
            </a:pPr>
            <a:r>
              <a:rPr lang="en-US" baseline="0" dirty="0" smtClean="0"/>
              <a:t>Then, extrude cut the shape to be removed.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64</a:t>
            </a:fld>
            <a:endParaRPr lang="en-US"/>
          </a:p>
        </p:txBody>
      </p:sp>
    </p:spTree>
    <p:extLst>
      <p:ext uri="{BB962C8B-B14F-4D97-AF65-F5344CB8AC3E}">
        <p14:creationId xmlns:p14="http://schemas.microsoft.com/office/powerpoint/2010/main" val="2610817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We</a:t>
            </a:r>
            <a:r>
              <a:rPr lang="en-US" baseline="0" dirty="0" smtClean="0"/>
              <a:t> created the same part using both additive and subtractive methods.  In practice, there are typically many ways to create a part a part through a combination of additive and subtractive methods.  It is best to consider your options before beginning to model a part in order to attempt to identify a method that will be most efficient, that is that will require less key-strokes and time to create.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65</a:t>
            </a:fld>
            <a:endParaRPr lang="en-US"/>
          </a:p>
        </p:txBody>
      </p:sp>
    </p:spTree>
    <p:extLst>
      <p:ext uri="{BB962C8B-B14F-4D97-AF65-F5344CB8AC3E}">
        <p14:creationId xmlns:p14="http://schemas.microsoft.com/office/powerpoint/2010/main" val="2610817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Create a 3D model of this part using the method shown.  The dimensions are given in Activity 4.2 Model Creation. In that activity, you will recreate this part using only additive and then only subtractive methods in order to find the most efficient method for model creation.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67</a:t>
            </a:fld>
            <a:endParaRPr lang="en-US"/>
          </a:p>
        </p:txBody>
      </p:sp>
    </p:spTree>
    <p:extLst>
      <p:ext uri="{BB962C8B-B14F-4D97-AF65-F5344CB8AC3E}">
        <p14:creationId xmlns:p14="http://schemas.microsoft.com/office/powerpoint/2010/main" val="15844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Constraint definition source: http://help.autodesk.com/view/INVNTOR/2014/ENU/?guid=GUID-91C19C50-C442-41FF-940D-A637E37F5C12</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68</a:t>
            </a:fld>
            <a:endParaRPr lang="en-US"/>
          </a:p>
        </p:txBody>
      </p:sp>
    </p:spTree>
    <p:extLst>
      <p:ext uri="{BB962C8B-B14F-4D97-AF65-F5344CB8AC3E}">
        <p14:creationId xmlns:p14="http://schemas.microsoft.com/office/powerpoint/2010/main" val="3994223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69</a:t>
            </a:fld>
            <a:endParaRPr lang="en-US"/>
          </a:p>
        </p:txBody>
      </p:sp>
    </p:spTree>
    <p:extLst>
      <p:ext uri="{BB962C8B-B14F-4D97-AF65-F5344CB8AC3E}">
        <p14:creationId xmlns:p14="http://schemas.microsoft.com/office/powerpoint/2010/main" val="2993736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placing a few constraints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70</a:t>
            </a:fld>
            <a:endParaRPr lang="en-US"/>
          </a:p>
        </p:txBody>
      </p:sp>
    </p:spTree>
    <p:extLst>
      <p:ext uri="{BB962C8B-B14F-4D97-AF65-F5344CB8AC3E}">
        <p14:creationId xmlns:p14="http://schemas.microsoft.com/office/powerpoint/2010/main" val="379797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https://academy.autodesk.com/curriculum/f1-schools-tutorials</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extLst>
      <p:ext uri="{BB962C8B-B14F-4D97-AF65-F5344CB8AC3E}">
        <p14:creationId xmlns:p14="http://schemas.microsoft.com/office/powerpoint/2010/main" val="3543891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Animations</a:t>
            </a:r>
            <a:r>
              <a:rPr lang="en-US" baseline="0" dirty="0" smtClean="0"/>
              <a:t> in slide:</a:t>
            </a:r>
          </a:p>
          <a:p>
            <a:r>
              <a:rPr lang="en-US" baseline="0" dirty="0" smtClean="0"/>
              <a:t>[click] In the top example, the trim command was used to remove a segment of each of the two intersecting lines that extend past the intersection line.</a:t>
            </a:r>
          </a:p>
          <a:p>
            <a:r>
              <a:rPr lang="en-US" baseline="0" dirty="0" smtClean="0"/>
              <a:t>[click] In the lower example, the extend command was used to extend a line to another line.</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71</a:t>
            </a:fld>
            <a:endParaRPr lang="en-US"/>
          </a:p>
        </p:txBody>
      </p:sp>
    </p:spTree>
    <p:extLst>
      <p:ext uri="{BB962C8B-B14F-4D97-AF65-F5344CB8AC3E}">
        <p14:creationId xmlns:p14="http://schemas.microsoft.com/office/powerpoint/2010/main" val="414586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72</a:t>
            </a:fld>
            <a:endParaRPr lang="en-US"/>
          </a:p>
        </p:txBody>
      </p:sp>
    </p:spTree>
    <p:extLst>
      <p:ext uri="{BB962C8B-B14F-4D97-AF65-F5344CB8AC3E}">
        <p14:creationId xmlns:p14="http://schemas.microsoft.com/office/powerpoint/2010/main" val="335354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34</a:t>
            </a:fld>
            <a:endParaRPr lang="en-US"/>
          </a:p>
        </p:txBody>
      </p:sp>
    </p:spTree>
    <p:extLst>
      <p:ext uri="{BB962C8B-B14F-4D97-AF65-F5344CB8AC3E}">
        <p14:creationId xmlns:p14="http://schemas.microsoft.com/office/powerpoint/2010/main" val="90816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35</a:t>
            </a:fld>
            <a:endParaRPr lang="en-US"/>
          </a:p>
        </p:txBody>
      </p:sp>
    </p:spTree>
    <p:extLst>
      <p:ext uri="{BB962C8B-B14F-4D97-AF65-F5344CB8AC3E}">
        <p14:creationId xmlns:p14="http://schemas.microsoft.com/office/powerpoint/2010/main" val="142530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36</a:t>
            </a:fld>
            <a:endParaRPr lang="en-US"/>
          </a:p>
        </p:txBody>
      </p:sp>
    </p:spTree>
    <p:extLst>
      <p:ext uri="{BB962C8B-B14F-4D97-AF65-F5344CB8AC3E}">
        <p14:creationId xmlns:p14="http://schemas.microsoft.com/office/powerpoint/2010/main" val="139011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to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53</a:t>
            </a:fld>
            <a:endParaRPr lang="en-US"/>
          </a:p>
        </p:txBody>
      </p:sp>
    </p:spTree>
    <p:extLst>
      <p:ext uri="{BB962C8B-B14F-4D97-AF65-F5344CB8AC3E}">
        <p14:creationId xmlns:p14="http://schemas.microsoft.com/office/powerpoint/2010/main" val="357659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create</a:t>
            </a:r>
            <a:r>
              <a:rPr lang="en-US" baseline="0" dirty="0" smtClean="0"/>
              <a:t> this part by starting with a simple form that comprises a portion of the object. Then add other simple forms to the original form. In 3D solid modeling, it is often efficient to mentally break up the object into forms that have a constant thickness.  </a:t>
            </a:r>
          </a:p>
          <a:p>
            <a:endParaRPr lang="en-US" baseline="0" dirty="0" smtClean="0"/>
          </a:p>
          <a:p>
            <a:r>
              <a:rPr lang="en-US" baseline="0" dirty="0" smtClean="0"/>
              <a:t>For instance &lt;click&gt;, this object can be broken up into two simple forms (each with a constant thickness) &lt;click&gt;.  This object can then be modeled in CAD by creating one of the simple forms and adding the second to the surface of the first.  Note that the thickness of the first form does NOT need to be the same thickness as the second form. The important consideration is that the separate forms have a constant thickness throughout the form.</a:t>
            </a:r>
          </a:p>
          <a:p>
            <a:endParaRPr lang="en-US" baseline="0" dirty="0" smtClean="0"/>
          </a:p>
          <a:p>
            <a:r>
              <a:rPr lang="en-US" baseline="0" dirty="0" smtClean="0"/>
              <a:t>&lt;click&gt; Method 2 shows an alternate way in which the object can be broken into simple forms. </a:t>
            </a:r>
          </a:p>
          <a:p>
            <a:endParaRPr lang="en-US" baseline="0" dirty="0" smtClean="0"/>
          </a:p>
          <a:p>
            <a:r>
              <a:rPr lang="en-US" baseline="0" dirty="0" smtClean="0"/>
              <a:t>&lt;click&gt;  Method 3 shows yet another division that could be used in which a single cube could be modeled and then five additional cubes added to the surface of the model to create the object. </a:t>
            </a:r>
          </a:p>
          <a:p>
            <a:endParaRPr lang="en-US" baseline="0" dirty="0" smtClean="0"/>
          </a:p>
          <a:p>
            <a:r>
              <a:rPr lang="en-US" baseline="0" dirty="0" smtClean="0"/>
              <a:t>Other divisions of the object into forms with constant thickness are also possible. Although there are many ways to model this object in the 3D solid modeling part file environment, of the options shown, it will be more efficient to create the part using Method 1 or Method 2.  Method 3 would require creating five different pieces and would therefore require more steps and more time than creating the object using Method 1 or Method 2.  We will walk through creation of the part using Method 1, but Method 2 would follow a similar procedure.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56</a:t>
            </a:fld>
            <a:endParaRPr lang="en-US"/>
          </a:p>
        </p:txBody>
      </p:sp>
    </p:spTree>
    <p:extLst>
      <p:ext uri="{BB962C8B-B14F-4D97-AF65-F5344CB8AC3E}">
        <p14:creationId xmlns:p14="http://schemas.microsoft.com/office/powerpoint/2010/main" val="99482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create this shape in our</a:t>
            </a:r>
            <a:r>
              <a:rPr lang="en-US" baseline="0" dirty="0" smtClean="0"/>
              <a:t> 3D solid modeling software (Inventor) with additive methods.</a:t>
            </a:r>
          </a:p>
          <a:p>
            <a:endParaRPr lang="en-US" baseline="0" dirty="0" smtClean="0"/>
          </a:p>
          <a:p>
            <a:r>
              <a:rPr lang="en-US" baseline="0" dirty="0" smtClean="0"/>
              <a:t>First, create the larger rear “flat” portion of the part.  For this example we will model the red portion of the part – it has a constant thickness of ¾ in.</a:t>
            </a:r>
          </a:p>
          <a:p>
            <a:pPr marL="171450" indent="-171450">
              <a:buFont typeface="Arial" pitchFamily="34" charset="0"/>
              <a:buChar char="•"/>
            </a:pPr>
            <a:r>
              <a:rPr lang="en-US" baseline="0" dirty="0" smtClean="0"/>
              <a:t>Sketch and dimension the outline of a “flat” portion of the shape.  Here we will start by modeling the “red” portion of the part. </a:t>
            </a:r>
          </a:p>
          <a:p>
            <a:pPr marL="171450" indent="-171450">
              <a:buFont typeface="Arial" pitchFamily="34" charset="0"/>
              <a:buChar char="•"/>
            </a:pPr>
            <a:r>
              <a:rPr lang="en-US" baseline="0" dirty="0" smtClean="0"/>
              <a:t>Extrude the shape the appropriate distance, which is ¾ in. in this example.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57</a:t>
            </a:fld>
            <a:endParaRPr lang="en-US"/>
          </a:p>
        </p:txBody>
      </p:sp>
    </p:spTree>
    <p:extLst>
      <p:ext uri="{BB962C8B-B14F-4D97-AF65-F5344CB8AC3E}">
        <p14:creationId xmlns:p14="http://schemas.microsoft.com/office/powerpoint/2010/main" val="261081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add the “blue” portion</a:t>
            </a:r>
            <a:r>
              <a:rPr lang="en-US" baseline="0" dirty="0" smtClean="0"/>
              <a:t> of the part that protrudes from the form already created. </a:t>
            </a:r>
          </a:p>
          <a:p>
            <a:endParaRPr lang="en-US" baseline="0" dirty="0" smtClean="0"/>
          </a:p>
          <a:p>
            <a:pPr marL="171450" indent="-171450">
              <a:buFont typeface="Arial" pitchFamily="34" charset="0"/>
              <a:buChar char="•"/>
            </a:pPr>
            <a:r>
              <a:rPr lang="en-US" baseline="0" dirty="0" smtClean="0"/>
              <a:t>Apply a sketch plane to the “front” of the existing form.</a:t>
            </a:r>
          </a:p>
          <a:p>
            <a:pPr marL="171450" indent="-171450">
              <a:buFont typeface="Arial" pitchFamily="34" charset="0"/>
              <a:buChar char="•"/>
            </a:pPr>
            <a:r>
              <a:rPr lang="en-US" baseline="0" dirty="0" smtClean="0"/>
              <a:t>Create a sketch to represent the next portion of the part to be added. Note that the outside edges of the surface on which you apply a sketch plane with automatically be projected onto the plane.  So, you do not have to sketch over the edges of the existing form.</a:t>
            </a:r>
          </a:p>
          <a:p>
            <a:pPr marL="171450" indent="-171450">
              <a:buFont typeface="Arial" pitchFamily="34" charset="0"/>
              <a:buChar char="•"/>
            </a:pPr>
            <a:r>
              <a:rPr lang="en-US" baseline="0" dirty="0" smtClean="0"/>
              <a:t>Extrude the new shape the appropriate distance, ¾ in. in this case, to created the added form.</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58</a:t>
            </a:fld>
            <a:endParaRPr lang="en-US"/>
          </a:p>
        </p:txBody>
      </p:sp>
    </p:spTree>
    <p:extLst>
      <p:ext uri="{BB962C8B-B14F-4D97-AF65-F5344CB8AC3E}">
        <p14:creationId xmlns:p14="http://schemas.microsoft.com/office/powerpoint/2010/main" val="2610817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
        <p:nvSpPr>
          <p:cNvPr id="7" name="Footer Placeholder 3"/>
          <p:cNvSpPr txBox="1">
            <a:spLocks/>
          </p:cNvSpPr>
          <p:nvPr userDrawn="1"/>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2016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userDrawn="1"/>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
        <p:nvSpPr>
          <p:cNvPr id="6" name="Footer Placeholder 3"/>
          <p:cNvSpPr txBox="1">
            <a:spLocks/>
          </p:cNvSpPr>
          <p:nvPr userDrawn="1"/>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2016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7" name="Footer Placeholder 3"/>
          <p:cNvSpPr txBox="1">
            <a:spLocks/>
          </p:cNvSpPr>
          <p:nvPr userDrawn="1"/>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
        <p:nvSpPr>
          <p:cNvPr id="5" name="Footer Placeholder 3"/>
          <p:cNvSpPr txBox="1">
            <a:spLocks/>
          </p:cNvSpPr>
          <p:nvPr userDrawn="1"/>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2016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6" name="Footer Placeholder 3"/>
          <p:cNvSpPr txBox="1">
            <a:spLocks/>
          </p:cNvSpPr>
          <p:nvPr userDrawn="1"/>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6.jpeg"/><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25.png"/><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216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Additive and Subtractive </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Solid Modeling</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Prompt: Pick One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3400" dirty="0" smtClean="0"/>
              <a:t>Write about a time in your life when you learned a lesson or resolved a problem with another person</a:t>
            </a:r>
          </a:p>
          <a:p>
            <a:pPr marL="514350" indent="-514350">
              <a:buFont typeface="+mj-lt"/>
              <a:buAutoNum type="arabicPeriod"/>
            </a:pPr>
            <a:r>
              <a:rPr lang="en-US" sz="3400" dirty="0" smtClean="0"/>
              <a:t>Write about the happiest day you spent with your family or friends</a:t>
            </a:r>
            <a:endParaRPr lang="en-US" sz="3400" dirty="0"/>
          </a:p>
        </p:txBody>
      </p:sp>
    </p:spTree>
    <p:extLst>
      <p:ext uri="{BB962C8B-B14F-4D97-AF65-F5344CB8AC3E}">
        <p14:creationId xmlns:p14="http://schemas.microsoft.com/office/powerpoint/2010/main" val="219002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Thursday, Feb 15, 2018</a:t>
            </a:r>
            <a:endParaRPr lang="en-US" dirty="0"/>
          </a:p>
        </p:txBody>
      </p:sp>
      <p:sp>
        <p:nvSpPr>
          <p:cNvPr id="3" name="Content Placeholder 2"/>
          <p:cNvSpPr>
            <a:spLocks noGrp="1"/>
          </p:cNvSpPr>
          <p:nvPr>
            <p:ph idx="1"/>
          </p:nvPr>
        </p:nvSpPr>
        <p:spPr/>
        <p:txBody>
          <a:bodyPr/>
          <a:lstStyle/>
          <a:p>
            <a:r>
              <a:rPr lang="en-US" dirty="0" smtClean="0"/>
              <a:t>Finish objects 6, 7, and 8 in the “Extend </a:t>
            </a:r>
            <a:r>
              <a:rPr lang="en-US" dirty="0"/>
              <a:t>Your </a:t>
            </a:r>
            <a:r>
              <a:rPr lang="en-US" dirty="0" smtClean="0"/>
              <a:t>Learning” section of 2.4 in PLTW</a:t>
            </a:r>
          </a:p>
          <a:p>
            <a:r>
              <a:rPr lang="en-US" dirty="0"/>
              <a:t>Submit your .</a:t>
            </a:r>
            <a:r>
              <a:rPr lang="en-US" dirty="0" err="1"/>
              <a:t>ipt</a:t>
            </a:r>
            <a:r>
              <a:rPr lang="en-US" dirty="0"/>
              <a:t> file with your name for each drawing in Schoology</a:t>
            </a:r>
          </a:p>
          <a:p>
            <a:r>
              <a:rPr lang="en-US" dirty="0" smtClean="0"/>
              <a:t>Specific objective: be able to use the dimensioning tool to position individual elements of an object correctly</a:t>
            </a:r>
          </a:p>
          <a:p>
            <a:r>
              <a:rPr lang="en-US" dirty="0" smtClean="0"/>
              <a:t>When finished, start on object “Coffman”</a:t>
            </a:r>
            <a:endParaRPr lang="en-US" dirty="0"/>
          </a:p>
        </p:txBody>
      </p:sp>
    </p:spTree>
    <p:extLst>
      <p:ext uri="{BB962C8B-B14F-4D97-AF65-F5344CB8AC3E}">
        <p14:creationId xmlns:p14="http://schemas.microsoft.com/office/powerpoint/2010/main" val="1331937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Monday, Feb 19, 2018</a:t>
            </a:r>
            <a:endParaRPr lang="en-US" dirty="0"/>
          </a:p>
        </p:txBody>
      </p:sp>
      <p:sp>
        <p:nvSpPr>
          <p:cNvPr id="3" name="Content Placeholder 2"/>
          <p:cNvSpPr>
            <a:spLocks noGrp="1"/>
          </p:cNvSpPr>
          <p:nvPr>
            <p:ph idx="1"/>
          </p:nvPr>
        </p:nvSpPr>
        <p:spPr/>
        <p:txBody>
          <a:bodyPr/>
          <a:lstStyle/>
          <a:p>
            <a:r>
              <a:rPr lang="en-US" dirty="0" smtClean="0"/>
              <a:t>Complete object “Coffman” from handout</a:t>
            </a:r>
          </a:p>
          <a:p>
            <a:r>
              <a:rPr lang="en-US" dirty="0"/>
              <a:t>Submit your .</a:t>
            </a:r>
            <a:r>
              <a:rPr lang="en-US" dirty="0" err="1"/>
              <a:t>ipt</a:t>
            </a:r>
            <a:r>
              <a:rPr lang="en-US" dirty="0"/>
              <a:t> file with your name </a:t>
            </a:r>
            <a:r>
              <a:rPr lang="en-US" dirty="0" smtClean="0"/>
              <a:t>from Schoology</a:t>
            </a:r>
            <a:endParaRPr lang="en-US" dirty="0"/>
          </a:p>
          <a:p>
            <a:r>
              <a:rPr lang="en-US" dirty="0" smtClean="0"/>
              <a:t>Specific objective: be able to use the dimensioning tool to position individual elements of an object correctly</a:t>
            </a:r>
          </a:p>
          <a:p>
            <a:r>
              <a:rPr lang="en-US" dirty="0" smtClean="0"/>
              <a:t>Use the “line” tool, the “hole” tool, and the “arc” tool to create those specific features</a:t>
            </a:r>
          </a:p>
          <a:p>
            <a:pPr marL="0" indent="0">
              <a:buNone/>
            </a:pPr>
            <a:endParaRPr lang="en-US" dirty="0"/>
          </a:p>
        </p:txBody>
      </p:sp>
    </p:spTree>
    <p:extLst>
      <p:ext uri="{BB962C8B-B14F-4D97-AF65-F5344CB8AC3E}">
        <p14:creationId xmlns:p14="http://schemas.microsoft.com/office/powerpoint/2010/main" val="145289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Tuesday, Feb 20, 2018</a:t>
            </a:r>
            <a:endParaRPr lang="en-US" dirty="0"/>
          </a:p>
        </p:txBody>
      </p:sp>
      <p:sp>
        <p:nvSpPr>
          <p:cNvPr id="3" name="Content Placeholder 2"/>
          <p:cNvSpPr>
            <a:spLocks noGrp="1"/>
          </p:cNvSpPr>
          <p:nvPr>
            <p:ph idx="1"/>
          </p:nvPr>
        </p:nvSpPr>
        <p:spPr/>
        <p:txBody>
          <a:bodyPr/>
          <a:lstStyle/>
          <a:p>
            <a:r>
              <a:rPr lang="en-US" dirty="0" smtClean="0"/>
              <a:t>The focus today is on learning to use more of the tools in Inventor</a:t>
            </a:r>
          </a:p>
          <a:p>
            <a:r>
              <a:rPr lang="en-US" dirty="0" smtClean="0"/>
              <a:t>Watch the video in the second folder in Schoology called “spline”, follow the process shown in Inventor</a:t>
            </a:r>
          </a:p>
          <a:p>
            <a:r>
              <a:rPr lang="en-US" dirty="0" smtClean="0"/>
              <a:t>Create the mouse object from scratch</a:t>
            </a:r>
          </a:p>
          <a:p>
            <a:pPr lvl="0"/>
            <a:r>
              <a:rPr lang="en-US" dirty="0">
                <a:solidFill>
                  <a:srgbClr val="000000"/>
                </a:solidFill>
              </a:rPr>
              <a:t>Specific objective: be able to use the “spline” tool to make objects with smooth curves</a:t>
            </a:r>
          </a:p>
          <a:p>
            <a:endParaRPr lang="en-US" dirty="0" smtClean="0"/>
          </a:p>
          <a:p>
            <a:pPr marL="0" indent="0">
              <a:buNone/>
            </a:pPr>
            <a:endParaRPr lang="en-US" dirty="0"/>
          </a:p>
        </p:txBody>
      </p:sp>
    </p:spTree>
    <p:extLst>
      <p:ext uri="{BB962C8B-B14F-4D97-AF65-F5344CB8AC3E}">
        <p14:creationId xmlns:p14="http://schemas.microsoft.com/office/powerpoint/2010/main" val="2075349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Wednesday, Feb 21, 2018</a:t>
            </a:r>
            <a:endParaRPr lang="en-US" dirty="0"/>
          </a:p>
        </p:txBody>
      </p:sp>
      <p:sp>
        <p:nvSpPr>
          <p:cNvPr id="3" name="Content Placeholder 2"/>
          <p:cNvSpPr>
            <a:spLocks noGrp="1"/>
          </p:cNvSpPr>
          <p:nvPr>
            <p:ph idx="1"/>
          </p:nvPr>
        </p:nvSpPr>
        <p:spPr>
          <a:xfrm>
            <a:off x="457200" y="1191225"/>
            <a:ext cx="8229600" cy="5232724"/>
          </a:xfrm>
        </p:spPr>
        <p:txBody>
          <a:bodyPr/>
          <a:lstStyle/>
          <a:p>
            <a:r>
              <a:rPr lang="en-US" sz="2800" dirty="0" smtClean="0"/>
              <a:t>The focus today is on learning to use more of the tools in Inventor</a:t>
            </a:r>
          </a:p>
          <a:p>
            <a:r>
              <a:rPr lang="en-US" sz="2800" dirty="0" smtClean="0"/>
              <a:t>Watch the video in the second folder in Schoology called “spline”, follow the process shown in Inventor</a:t>
            </a:r>
          </a:p>
          <a:p>
            <a:r>
              <a:rPr lang="en-US" sz="2800" dirty="0" smtClean="0"/>
              <a:t>Create the mouse object from scratch</a:t>
            </a:r>
          </a:p>
          <a:p>
            <a:pPr lvl="0"/>
            <a:r>
              <a:rPr lang="en-US" sz="2800" dirty="0">
                <a:solidFill>
                  <a:srgbClr val="000000"/>
                </a:solidFill>
              </a:rPr>
              <a:t>Specific objective: be able to use the “spline” tool to make objects with smooth </a:t>
            </a:r>
            <a:r>
              <a:rPr lang="en-US" sz="2800" dirty="0" smtClean="0">
                <a:solidFill>
                  <a:srgbClr val="000000"/>
                </a:solidFill>
              </a:rPr>
              <a:t>curves</a:t>
            </a:r>
          </a:p>
          <a:p>
            <a:pPr lvl="0"/>
            <a:r>
              <a:rPr lang="en-US" sz="2800" dirty="0" smtClean="0">
                <a:solidFill>
                  <a:srgbClr val="000000"/>
                </a:solidFill>
              </a:rPr>
              <a:t>Continue with the object by watching the video and following the instructions in video “Construction Geometry”</a:t>
            </a:r>
          </a:p>
          <a:p>
            <a:pPr marL="0" lvl="0" indent="0">
              <a:buNone/>
            </a:pPr>
            <a:endParaRPr lang="en-US" dirty="0">
              <a:solidFill>
                <a:srgbClr val="000000"/>
              </a:solidFill>
            </a:endParaRPr>
          </a:p>
          <a:p>
            <a:endParaRPr lang="en-US" dirty="0" smtClean="0"/>
          </a:p>
          <a:p>
            <a:pPr marL="0" indent="0">
              <a:buNone/>
            </a:pPr>
            <a:endParaRPr lang="en-US" dirty="0"/>
          </a:p>
        </p:txBody>
      </p:sp>
    </p:spTree>
    <p:extLst>
      <p:ext uri="{BB962C8B-B14F-4D97-AF65-F5344CB8AC3E}">
        <p14:creationId xmlns:p14="http://schemas.microsoft.com/office/powerpoint/2010/main" val="7992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Monday, Feb 26, 2018</a:t>
            </a:r>
            <a:endParaRPr lang="en-US" dirty="0"/>
          </a:p>
        </p:txBody>
      </p:sp>
      <p:sp>
        <p:nvSpPr>
          <p:cNvPr id="3" name="Content Placeholder 2"/>
          <p:cNvSpPr>
            <a:spLocks noGrp="1"/>
          </p:cNvSpPr>
          <p:nvPr>
            <p:ph idx="1"/>
          </p:nvPr>
        </p:nvSpPr>
        <p:spPr/>
        <p:txBody>
          <a:bodyPr/>
          <a:lstStyle/>
          <a:p>
            <a:r>
              <a:rPr lang="en-US" b="1" u="sng" dirty="0" smtClean="0"/>
              <a:t>Manufacture a box</a:t>
            </a:r>
          </a:p>
          <a:p>
            <a:r>
              <a:rPr lang="en-US" dirty="0" smtClean="0"/>
              <a:t>The focus today is on creating the box assembly</a:t>
            </a:r>
          </a:p>
          <a:p>
            <a:r>
              <a:rPr lang="en-US" dirty="0" smtClean="0"/>
              <a:t>We first have to create each of the three individual parts in a separate drawing</a:t>
            </a:r>
          </a:p>
          <a:p>
            <a:r>
              <a:rPr lang="en-US" dirty="0" smtClean="0"/>
              <a:t>We then place those parts in an assembly</a:t>
            </a:r>
          </a:p>
          <a:p>
            <a:r>
              <a:rPr lang="en-US" dirty="0" smtClean="0"/>
              <a:t>We also need to finish up on our other assignments: Mouse, Coffman drawing, geometric constraints</a:t>
            </a:r>
            <a:endParaRPr lang="en-US" dirty="0"/>
          </a:p>
        </p:txBody>
      </p:sp>
    </p:spTree>
    <p:extLst>
      <p:ext uri="{BB962C8B-B14F-4D97-AF65-F5344CB8AC3E}">
        <p14:creationId xmlns:p14="http://schemas.microsoft.com/office/powerpoint/2010/main" val="4277100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Wednesday, Feb 28, 2018</a:t>
            </a:r>
            <a:endParaRPr lang="en-US" dirty="0"/>
          </a:p>
        </p:txBody>
      </p:sp>
      <p:sp>
        <p:nvSpPr>
          <p:cNvPr id="3" name="Content Placeholder 2"/>
          <p:cNvSpPr>
            <a:spLocks noGrp="1"/>
          </p:cNvSpPr>
          <p:nvPr>
            <p:ph idx="1"/>
          </p:nvPr>
        </p:nvSpPr>
        <p:spPr/>
        <p:txBody>
          <a:bodyPr/>
          <a:lstStyle/>
          <a:p>
            <a:r>
              <a:rPr lang="en-US" b="1" u="sng" dirty="0" smtClean="0"/>
              <a:t>Manufacture a box</a:t>
            </a:r>
          </a:p>
          <a:p>
            <a:r>
              <a:rPr lang="en-US" dirty="0" smtClean="0"/>
              <a:t>The focus today is on creating the box assembly</a:t>
            </a:r>
          </a:p>
          <a:p>
            <a:r>
              <a:rPr lang="en-US" dirty="0" smtClean="0"/>
              <a:t>We first have to create each of the three individual parts in a separate drawing</a:t>
            </a:r>
          </a:p>
          <a:p>
            <a:r>
              <a:rPr lang="en-US" dirty="0" smtClean="0"/>
              <a:t>We then place those parts in an assembly</a:t>
            </a:r>
          </a:p>
          <a:p>
            <a:r>
              <a:rPr lang="en-US" dirty="0" smtClean="0"/>
              <a:t>We also need to finish up on our other assignments: Mouse, Coffman drawing, geometric constraints</a:t>
            </a:r>
            <a:endParaRPr lang="en-US" dirty="0"/>
          </a:p>
        </p:txBody>
      </p:sp>
    </p:spTree>
    <p:extLst>
      <p:ext uri="{BB962C8B-B14F-4D97-AF65-F5344CB8AC3E}">
        <p14:creationId xmlns:p14="http://schemas.microsoft.com/office/powerpoint/2010/main" val="2799475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Friday, Mar 2, 2018</a:t>
            </a:r>
            <a:endParaRPr lang="en-US" dirty="0"/>
          </a:p>
        </p:txBody>
      </p:sp>
      <p:sp>
        <p:nvSpPr>
          <p:cNvPr id="3" name="Content Placeholder 2"/>
          <p:cNvSpPr>
            <a:spLocks noGrp="1"/>
          </p:cNvSpPr>
          <p:nvPr>
            <p:ph idx="1"/>
          </p:nvPr>
        </p:nvSpPr>
        <p:spPr>
          <a:xfrm>
            <a:off x="457200" y="1283825"/>
            <a:ext cx="8229600" cy="4830763"/>
          </a:xfrm>
        </p:spPr>
        <p:txBody>
          <a:bodyPr/>
          <a:lstStyle/>
          <a:p>
            <a:r>
              <a:rPr lang="en-US" b="1" u="sng" dirty="0" smtClean="0"/>
              <a:t>Finish up all drawings</a:t>
            </a:r>
          </a:p>
          <a:p>
            <a:r>
              <a:rPr lang="en-US" dirty="0" smtClean="0"/>
              <a:t>Coffman drawing</a:t>
            </a:r>
          </a:p>
          <a:p>
            <a:r>
              <a:rPr lang="en-US" dirty="0" smtClean="0"/>
              <a:t>Mouse drawing</a:t>
            </a:r>
          </a:p>
          <a:p>
            <a:pPr lvl="1"/>
            <a:r>
              <a:rPr lang="en-US" dirty="0" smtClean="0"/>
              <a:t>Refer to the “spline” video under Inventor Videos in the “second” folder</a:t>
            </a:r>
          </a:p>
          <a:p>
            <a:r>
              <a:rPr lang="en-US" dirty="0" smtClean="0"/>
              <a:t>Geometric Constraints</a:t>
            </a:r>
          </a:p>
          <a:p>
            <a:pPr lvl="1"/>
            <a:r>
              <a:rPr lang="en-US" dirty="0" smtClean="0"/>
              <a:t>Submit the “pattern” drawing from the video in the “third” folder</a:t>
            </a:r>
          </a:p>
          <a:p>
            <a:r>
              <a:rPr lang="en-US" dirty="0" smtClean="0"/>
              <a:t>Box Assembly</a:t>
            </a:r>
          </a:p>
        </p:txBody>
      </p:sp>
    </p:spTree>
    <p:extLst>
      <p:ext uri="{BB962C8B-B14F-4D97-AF65-F5344CB8AC3E}">
        <p14:creationId xmlns:p14="http://schemas.microsoft.com/office/powerpoint/2010/main" val="1747452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Monday, Mar 5, 2018</a:t>
            </a:r>
            <a:endParaRPr lang="en-US" dirty="0"/>
          </a:p>
        </p:txBody>
      </p:sp>
      <p:sp>
        <p:nvSpPr>
          <p:cNvPr id="3" name="Content Placeholder 2"/>
          <p:cNvSpPr>
            <a:spLocks noGrp="1"/>
          </p:cNvSpPr>
          <p:nvPr>
            <p:ph idx="1"/>
          </p:nvPr>
        </p:nvSpPr>
        <p:spPr>
          <a:xfrm>
            <a:off x="457200" y="1283825"/>
            <a:ext cx="8229600" cy="4830763"/>
          </a:xfrm>
        </p:spPr>
        <p:txBody>
          <a:bodyPr/>
          <a:lstStyle/>
          <a:p>
            <a:r>
              <a:rPr lang="en-US" b="1" u="sng" dirty="0" smtClean="0"/>
              <a:t>Puzzle Cube</a:t>
            </a:r>
          </a:p>
          <a:p>
            <a:r>
              <a:rPr lang="en-US" sz="3000" dirty="0" smtClean="0"/>
              <a:t>This assignment requires you to demonstrate that you have learned the basics of using Autodesk Inventor</a:t>
            </a:r>
          </a:p>
          <a:p>
            <a:r>
              <a:rPr lang="en-US" sz="3000" dirty="0" smtClean="0"/>
              <a:t>Build the Puzzle Cube assembly from scratch without help</a:t>
            </a:r>
          </a:p>
          <a:p>
            <a:r>
              <a:rPr lang="en-US" sz="3000" dirty="0" smtClean="0"/>
              <a:t>Start by creating each of the seven individual puzzle cube parts</a:t>
            </a:r>
          </a:p>
          <a:p>
            <a:r>
              <a:rPr lang="en-US" sz="3000" dirty="0" smtClean="0"/>
              <a:t>Create the cube by assembling all the parts using “Mate” and “Flush” </a:t>
            </a:r>
          </a:p>
        </p:txBody>
      </p:sp>
    </p:spTree>
    <p:extLst>
      <p:ext uri="{BB962C8B-B14F-4D97-AF65-F5344CB8AC3E}">
        <p14:creationId xmlns:p14="http://schemas.microsoft.com/office/powerpoint/2010/main" val="3225737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Thursday, Mar 8, 2018</a:t>
            </a:r>
            <a:endParaRPr lang="en-US" dirty="0"/>
          </a:p>
        </p:txBody>
      </p:sp>
      <p:sp>
        <p:nvSpPr>
          <p:cNvPr id="3" name="Content Placeholder 2"/>
          <p:cNvSpPr>
            <a:spLocks noGrp="1"/>
          </p:cNvSpPr>
          <p:nvPr>
            <p:ph idx="1"/>
          </p:nvPr>
        </p:nvSpPr>
        <p:spPr>
          <a:xfrm>
            <a:off x="457200" y="1283825"/>
            <a:ext cx="8229600" cy="4830763"/>
          </a:xfrm>
        </p:spPr>
        <p:txBody>
          <a:bodyPr/>
          <a:lstStyle/>
          <a:p>
            <a:r>
              <a:rPr lang="en-US" b="1" u="sng" dirty="0" smtClean="0"/>
              <a:t>Puzzle Cube</a:t>
            </a:r>
          </a:p>
          <a:p>
            <a:r>
              <a:rPr lang="en-US" sz="3000" dirty="0" smtClean="0"/>
              <a:t>This assignment requires you to demonstrate that you have learned the basics of using Autodesk Inventor</a:t>
            </a:r>
          </a:p>
          <a:p>
            <a:r>
              <a:rPr lang="en-US" sz="3000" dirty="0" smtClean="0"/>
              <a:t>Build the Puzzle Cube assembly from scratch without help</a:t>
            </a:r>
          </a:p>
          <a:p>
            <a:r>
              <a:rPr lang="en-US" sz="3000" dirty="0" smtClean="0"/>
              <a:t>Start by creating each of the seven individual puzzle cube parts</a:t>
            </a:r>
          </a:p>
          <a:p>
            <a:r>
              <a:rPr lang="en-US" sz="3000" dirty="0" smtClean="0"/>
              <a:t>Create the cube by assembling all the parts using “Mate” and “Flush” </a:t>
            </a:r>
          </a:p>
        </p:txBody>
      </p:sp>
    </p:spTree>
    <p:extLst>
      <p:ext uri="{BB962C8B-B14F-4D97-AF65-F5344CB8AC3E}">
        <p14:creationId xmlns:p14="http://schemas.microsoft.com/office/powerpoint/2010/main" val="412882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Autodesk Inventor</a:t>
            </a:r>
            <a:endParaRPr lang="en-US" dirty="0"/>
          </a:p>
        </p:txBody>
      </p:sp>
      <p:sp>
        <p:nvSpPr>
          <p:cNvPr id="3" name="Content Placeholder 2"/>
          <p:cNvSpPr>
            <a:spLocks noGrp="1"/>
          </p:cNvSpPr>
          <p:nvPr>
            <p:ph idx="1"/>
          </p:nvPr>
        </p:nvSpPr>
        <p:spPr/>
        <p:txBody>
          <a:bodyPr/>
          <a:lstStyle/>
          <a:p>
            <a:r>
              <a:rPr lang="en-US" sz="3000" dirty="0"/>
              <a:t>Autodesk Inventor is a computer-aided design application for 3D mechanical design, simulation, visualization, and </a:t>
            </a:r>
            <a:r>
              <a:rPr lang="en-US" sz="3000" dirty="0" smtClean="0"/>
              <a:t>documentation</a:t>
            </a:r>
          </a:p>
          <a:p>
            <a:r>
              <a:rPr lang="en-US" sz="3000" dirty="0" smtClean="0"/>
              <a:t>This is a professional program that companies use to design a product for manufacture and production</a:t>
            </a:r>
          </a:p>
          <a:p>
            <a:r>
              <a:rPr lang="en-US" sz="3000" dirty="0"/>
              <a:t>Uses both 2D and 3D visual representations </a:t>
            </a:r>
            <a:endParaRPr lang="en-US" sz="3000" dirty="0" smtClean="0"/>
          </a:p>
          <a:p>
            <a:r>
              <a:rPr lang="en-US" sz="3000" dirty="0"/>
              <a:t>The goal is to be able to create just about any computer model of an object from </a:t>
            </a:r>
            <a:r>
              <a:rPr lang="en-US" sz="3000" dirty="0" smtClean="0"/>
              <a:t>scratch</a:t>
            </a:r>
            <a:endParaRPr lang="en-US" sz="3000" dirty="0"/>
          </a:p>
          <a:p>
            <a:endParaRPr lang="en-US" sz="3000" dirty="0" smtClean="0"/>
          </a:p>
          <a:p>
            <a:endParaRPr lang="en-US" dirty="0"/>
          </a:p>
        </p:txBody>
      </p:sp>
    </p:spTree>
    <p:extLst>
      <p:ext uri="{BB962C8B-B14F-4D97-AF65-F5344CB8AC3E}">
        <p14:creationId xmlns:p14="http://schemas.microsoft.com/office/powerpoint/2010/main" val="3986219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Friday, Mar 9, 2018</a:t>
            </a:r>
            <a:endParaRPr lang="en-US" dirty="0"/>
          </a:p>
        </p:txBody>
      </p:sp>
      <p:sp>
        <p:nvSpPr>
          <p:cNvPr id="3" name="Content Placeholder 2"/>
          <p:cNvSpPr>
            <a:spLocks noGrp="1"/>
          </p:cNvSpPr>
          <p:nvPr>
            <p:ph idx="1"/>
          </p:nvPr>
        </p:nvSpPr>
        <p:spPr>
          <a:xfrm>
            <a:off x="457200" y="1144925"/>
            <a:ext cx="8229600" cy="4989657"/>
          </a:xfrm>
        </p:spPr>
        <p:txBody>
          <a:bodyPr/>
          <a:lstStyle/>
          <a:p>
            <a:r>
              <a:rPr lang="en-US" b="1" u="sng" dirty="0" smtClean="0"/>
              <a:t>Puzzle Cube</a:t>
            </a:r>
          </a:p>
          <a:p>
            <a:r>
              <a:rPr lang="en-US" sz="3000" dirty="0" smtClean="0"/>
              <a:t>Finish and submit the Puzzle Cube assembly</a:t>
            </a:r>
          </a:p>
          <a:p>
            <a:pPr lvl="1"/>
            <a:r>
              <a:rPr lang="en-US" sz="2600" dirty="0" smtClean="0"/>
              <a:t>This is a major grade</a:t>
            </a:r>
          </a:p>
          <a:p>
            <a:pPr lvl="1"/>
            <a:r>
              <a:rPr lang="en-US" sz="2600" dirty="0">
                <a:solidFill>
                  <a:srgbClr val="000000"/>
                </a:solidFill>
              </a:rPr>
              <a:t>Create the cube by assembling all the parts </a:t>
            </a:r>
            <a:r>
              <a:rPr lang="en-US" sz="2600" dirty="0" smtClean="0">
                <a:solidFill>
                  <a:srgbClr val="000000"/>
                </a:solidFill>
              </a:rPr>
              <a:t>using the </a:t>
            </a:r>
            <a:r>
              <a:rPr lang="en-US" sz="2600" dirty="0">
                <a:solidFill>
                  <a:srgbClr val="000000"/>
                </a:solidFill>
              </a:rPr>
              <a:t>“Mate” and “Flush” </a:t>
            </a:r>
            <a:r>
              <a:rPr lang="en-US" sz="2600" dirty="0" smtClean="0">
                <a:solidFill>
                  <a:srgbClr val="000000"/>
                </a:solidFill>
              </a:rPr>
              <a:t>tools in Inventor</a:t>
            </a:r>
            <a:endParaRPr lang="en-US" sz="2600" dirty="0" smtClean="0"/>
          </a:p>
          <a:p>
            <a:r>
              <a:rPr lang="en-US" sz="3000" dirty="0" smtClean="0"/>
              <a:t>Submit a drawing of each of the seven individual puzzle cube parts for a daily grade</a:t>
            </a:r>
          </a:p>
          <a:p>
            <a:r>
              <a:rPr lang="en-US" sz="3000" dirty="0" smtClean="0"/>
              <a:t>If you have completed all other assignments, watch Inventor Video’s from the Third and Fourth folders – practice using new tools</a:t>
            </a:r>
          </a:p>
        </p:txBody>
      </p:sp>
    </p:spTree>
    <p:extLst>
      <p:ext uri="{BB962C8B-B14F-4D97-AF65-F5344CB8AC3E}">
        <p14:creationId xmlns:p14="http://schemas.microsoft.com/office/powerpoint/2010/main" val="4024970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Tuesday, Mar 20, 2018</a:t>
            </a:r>
            <a:endParaRPr lang="en-US" dirty="0"/>
          </a:p>
        </p:txBody>
      </p:sp>
      <p:sp>
        <p:nvSpPr>
          <p:cNvPr id="3" name="Content Placeholder 2"/>
          <p:cNvSpPr>
            <a:spLocks noGrp="1"/>
          </p:cNvSpPr>
          <p:nvPr>
            <p:ph idx="1"/>
          </p:nvPr>
        </p:nvSpPr>
        <p:spPr>
          <a:xfrm>
            <a:off x="457200" y="1144925"/>
            <a:ext cx="8229600" cy="4989657"/>
          </a:xfrm>
        </p:spPr>
        <p:txBody>
          <a:bodyPr/>
          <a:lstStyle/>
          <a:p>
            <a:r>
              <a:rPr lang="en-US" sz="3000" dirty="0" smtClean="0"/>
              <a:t>Begin practicing advanced Inventor features and tools</a:t>
            </a:r>
          </a:p>
          <a:p>
            <a:r>
              <a:rPr lang="en-US" sz="3000" dirty="0" smtClean="0">
                <a:solidFill>
                  <a:srgbClr val="7030A0"/>
                </a:solidFill>
              </a:rPr>
              <a:t>Go into Schoology, Inventor Resources, open document  5_5_a_A_CADModelFeatures</a:t>
            </a:r>
          </a:p>
          <a:p>
            <a:pPr lvl="1">
              <a:spcBef>
                <a:spcPts val="1200"/>
              </a:spcBef>
              <a:spcAft>
                <a:spcPts val="1200"/>
              </a:spcAft>
            </a:pPr>
            <a:r>
              <a:rPr lang="en-US" sz="2600" dirty="0" smtClean="0"/>
              <a:t>This is a review of material from PLTW unit 5.5 a</a:t>
            </a:r>
          </a:p>
          <a:p>
            <a:r>
              <a:rPr lang="en-US" sz="3000" dirty="0" smtClean="0"/>
              <a:t>Practice making each of the objects shown</a:t>
            </a:r>
          </a:p>
          <a:p>
            <a:pPr lvl="1"/>
            <a:r>
              <a:rPr lang="en-US" sz="2600" dirty="0" smtClean="0"/>
              <a:t>Some are much harder to create than others</a:t>
            </a:r>
          </a:p>
          <a:p>
            <a:r>
              <a:rPr lang="en-US" sz="3000" dirty="0" smtClean="0"/>
              <a:t>Submit completed part models in Schoology</a:t>
            </a:r>
          </a:p>
        </p:txBody>
      </p:sp>
    </p:spTree>
    <p:extLst>
      <p:ext uri="{BB962C8B-B14F-4D97-AF65-F5344CB8AC3E}">
        <p14:creationId xmlns:p14="http://schemas.microsoft.com/office/powerpoint/2010/main" val="2752455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Monday, Mar 26, 2018</a:t>
            </a:r>
            <a:endParaRPr lang="en-US" dirty="0"/>
          </a:p>
        </p:txBody>
      </p:sp>
      <p:sp>
        <p:nvSpPr>
          <p:cNvPr id="3" name="Content Placeholder 2"/>
          <p:cNvSpPr>
            <a:spLocks noGrp="1"/>
          </p:cNvSpPr>
          <p:nvPr>
            <p:ph idx="1"/>
          </p:nvPr>
        </p:nvSpPr>
        <p:spPr>
          <a:xfrm>
            <a:off x="457200" y="1144925"/>
            <a:ext cx="8229600" cy="4989657"/>
          </a:xfrm>
        </p:spPr>
        <p:txBody>
          <a:bodyPr/>
          <a:lstStyle/>
          <a:p>
            <a:r>
              <a:rPr lang="en-US" sz="3000" dirty="0" smtClean="0"/>
              <a:t>Practice advanced Inventor features and tools</a:t>
            </a:r>
          </a:p>
          <a:p>
            <a:r>
              <a:rPr lang="en-US" sz="3000" dirty="0" smtClean="0">
                <a:solidFill>
                  <a:srgbClr val="7030A0"/>
                </a:solidFill>
              </a:rPr>
              <a:t>Go into Schoology, Inventor Resources, open document  5_5_a_A_CADModelFeatures</a:t>
            </a:r>
          </a:p>
          <a:p>
            <a:pPr lvl="1">
              <a:spcBef>
                <a:spcPts val="1200"/>
              </a:spcBef>
              <a:spcAft>
                <a:spcPts val="1200"/>
              </a:spcAft>
            </a:pPr>
            <a:r>
              <a:rPr lang="en-US" sz="2600" dirty="0" smtClean="0"/>
              <a:t>This is a review of material from PLTW unit 5.5 a</a:t>
            </a:r>
          </a:p>
          <a:p>
            <a:r>
              <a:rPr lang="en-US" sz="3000" dirty="0" smtClean="0"/>
              <a:t>Submit completed part models in Schoology</a:t>
            </a:r>
          </a:p>
          <a:p>
            <a:r>
              <a:rPr lang="en-US" sz="3000" dirty="0" smtClean="0"/>
              <a:t>DO NOT USE OTHER PEOPLE”S PART’S</a:t>
            </a:r>
          </a:p>
          <a:p>
            <a:r>
              <a:rPr lang="en-US" sz="3000" dirty="0" smtClean="0"/>
              <a:t>Finish up all part models by Thursday</a:t>
            </a:r>
          </a:p>
          <a:p>
            <a:r>
              <a:rPr lang="en-US" sz="3000" dirty="0" err="1" smtClean="0"/>
              <a:t>Za’Veon</a:t>
            </a:r>
            <a:r>
              <a:rPr lang="en-US" sz="3000" dirty="0" smtClean="0"/>
              <a:t> Class is now </a:t>
            </a:r>
            <a:r>
              <a:rPr lang="en-US" sz="3000" smtClean="0"/>
              <a:t>in session</a:t>
            </a:r>
            <a:endParaRPr lang="en-US" sz="3000" dirty="0" smtClean="0"/>
          </a:p>
        </p:txBody>
      </p:sp>
    </p:spTree>
    <p:extLst>
      <p:ext uri="{BB962C8B-B14F-4D97-AF65-F5344CB8AC3E}">
        <p14:creationId xmlns:p14="http://schemas.microsoft.com/office/powerpoint/2010/main" val="2497188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Tuesday, Mar 27, 2018</a:t>
            </a:r>
            <a:endParaRPr lang="en-US" dirty="0"/>
          </a:p>
        </p:txBody>
      </p:sp>
      <p:sp>
        <p:nvSpPr>
          <p:cNvPr id="3" name="Content Placeholder 2"/>
          <p:cNvSpPr>
            <a:spLocks noGrp="1"/>
          </p:cNvSpPr>
          <p:nvPr>
            <p:ph idx="1"/>
          </p:nvPr>
        </p:nvSpPr>
        <p:spPr>
          <a:xfrm>
            <a:off x="457200" y="1144925"/>
            <a:ext cx="8229600" cy="4989657"/>
          </a:xfrm>
        </p:spPr>
        <p:txBody>
          <a:bodyPr/>
          <a:lstStyle/>
          <a:p>
            <a:r>
              <a:rPr lang="en-US" sz="3000" dirty="0" smtClean="0"/>
              <a:t>Practice advanced Inventor features and tools</a:t>
            </a:r>
          </a:p>
          <a:p>
            <a:r>
              <a:rPr lang="en-US" sz="3000" dirty="0" smtClean="0">
                <a:solidFill>
                  <a:srgbClr val="7030A0"/>
                </a:solidFill>
              </a:rPr>
              <a:t>Go into Schoology, Inventor Resources, open document  5_5_a_A_CADModelFeatures</a:t>
            </a:r>
          </a:p>
          <a:p>
            <a:pPr lvl="1">
              <a:spcBef>
                <a:spcPts val="1200"/>
              </a:spcBef>
              <a:spcAft>
                <a:spcPts val="1200"/>
              </a:spcAft>
            </a:pPr>
            <a:r>
              <a:rPr lang="en-US" sz="2600" dirty="0" smtClean="0"/>
              <a:t>This is a review of material from PLTW unit 5.5 a</a:t>
            </a:r>
          </a:p>
          <a:p>
            <a:r>
              <a:rPr lang="en-US" sz="3000" dirty="0" smtClean="0"/>
              <a:t>Submit completed part models in Schoology</a:t>
            </a:r>
          </a:p>
          <a:p>
            <a:r>
              <a:rPr lang="en-US" sz="3000" dirty="0" smtClean="0"/>
              <a:t>DO NOT USE OTHER PEOPLE”S PART’S</a:t>
            </a:r>
          </a:p>
          <a:p>
            <a:r>
              <a:rPr lang="en-US" sz="3000" dirty="0" smtClean="0"/>
              <a:t>Finish up all 8 part models by Thursday</a:t>
            </a:r>
          </a:p>
          <a:p>
            <a:r>
              <a:rPr lang="en-US" sz="3000" dirty="0" smtClean="0"/>
              <a:t>When finished with 5_5_A start part models in 5_2_b</a:t>
            </a:r>
          </a:p>
        </p:txBody>
      </p:sp>
    </p:spTree>
    <p:extLst>
      <p:ext uri="{BB962C8B-B14F-4D97-AF65-F5344CB8AC3E}">
        <p14:creationId xmlns:p14="http://schemas.microsoft.com/office/powerpoint/2010/main" val="1868640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Wednesday, Mar 28, 2018</a:t>
            </a:r>
            <a:endParaRPr lang="en-US" dirty="0"/>
          </a:p>
        </p:txBody>
      </p:sp>
      <p:sp>
        <p:nvSpPr>
          <p:cNvPr id="3" name="Content Placeholder 2"/>
          <p:cNvSpPr>
            <a:spLocks noGrp="1"/>
          </p:cNvSpPr>
          <p:nvPr>
            <p:ph idx="1"/>
          </p:nvPr>
        </p:nvSpPr>
        <p:spPr>
          <a:xfrm>
            <a:off x="457200" y="1144925"/>
            <a:ext cx="8229600" cy="4989657"/>
          </a:xfrm>
        </p:spPr>
        <p:txBody>
          <a:bodyPr/>
          <a:lstStyle/>
          <a:p>
            <a:r>
              <a:rPr lang="en-US" sz="3000" dirty="0" smtClean="0"/>
              <a:t>Practice advanced Inventor features and tools</a:t>
            </a:r>
          </a:p>
          <a:p>
            <a:r>
              <a:rPr lang="en-US" sz="3000" dirty="0" smtClean="0">
                <a:solidFill>
                  <a:srgbClr val="7030A0"/>
                </a:solidFill>
              </a:rPr>
              <a:t>Go into Schoology, Inventor Resources, open document  5_5_a_A_CADModelFeatures</a:t>
            </a:r>
          </a:p>
          <a:p>
            <a:pPr lvl="1">
              <a:spcBef>
                <a:spcPts val="1200"/>
              </a:spcBef>
              <a:spcAft>
                <a:spcPts val="1200"/>
              </a:spcAft>
            </a:pPr>
            <a:r>
              <a:rPr lang="en-US" sz="2600" dirty="0" smtClean="0"/>
              <a:t>This is a review of material from PLTW unit 5.5 a</a:t>
            </a:r>
          </a:p>
          <a:p>
            <a:r>
              <a:rPr lang="en-US" sz="3000" dirty="0" smtClean="0"/>
              <a:t>Submit completed part models in Schoology</a:t>
            </a:r>
          </a:p>
          <a:p>
            <a:r>
              <a:rPr lang="en-US" sz="3000" dirty="0" smtClean="0"/>
              <a:t>DO NOT USE OTHER PEOPLE”S PART’S</a:t>
            </a:r>
          </a:p>
          <a:p>
            <a:r>
              <a:rPr lang="en-US" sz="3000" dirty="0" smtClean="0"/>
              <a:t>Finish up all 8 part models by Thursday</a:t>
            </a:r>
          </a:p>
          <a:p>
            <a:r>
              <a:rPr lang="en-US" sz="3000" dirty="0" smtClean="0"/>
              <a:t>When finished with 5_5_A start part models in 5_2_b</a:t>
            </a:r>
          </a:p>
        </p:txBody>
      </p:sp>
    </p:spTree>
    <p:extLst>
      <p:ext uri="{BB962C8B-B14F-4D97-AF65-F5344CB8AC3E}">
        <p14:creationId xmlns:p14="http://schemas.microsoft.com/office/powerpoint/2010/main" val="448141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Thursday, Mar 29, 2018</a:t>
            </a:r>
            <a:endParaRPr lang="en-US" dirty="0"/>
          </a:p>
        </p:txBody>
      </p:sp>
      <p:sp>
        <p:nvSpPr>
          <p:cNvPr id="3" name="Content Placeholder 2"/>
          <p:cNvSpPr>
            <a:spLocks noGrp="1"/>
          </p:cNvSpPr>
          <p:nvPr>
            <p:ph idx="1"/>
          </p:nvPr>
        </p:nvSpPr>
        <p:spPr>
          <a:xfrm>
            <a:off x="457200" y="1144925"/>
            <a:ext cx="8229600" cy="4989657"/>
          </a:xfrm>
        </p:spPr>
        <p:txBody>
          <a:bodyPr/>
          <a:lstStyle/>
          <a:p>
            <a:r>
              <a:rPr lang="en-US" sz="3000" dirty="0" smtClean="0"/>
              <a:t>Practice advanced Inventor features and tools</a:t>
            </a:r>
          </a:p>
          <a:p>
            <a:r>
              <a:rPr lang="en-US" sz="3000" dirty="0" smtClean="0">
                <a:solidFill>
                  <a:srgbClr val="7030A0"/>
                </a:solidFill>
              </a:rPr>
              <a:t>Go into Schoology, Inventor Resources, open document  5_5_a_A_CADModelFeatures</a:t>
            </a:r>
          </a:p>
          <a:p>
            <a:r>
              <a:rPr lang="en-US" sz="3000" dirty="0" smtClean="0"/>
              <a:t>Submit completed part models in Schoology</a:t>
            </a:r>
          </a:p>
          <a:p>
            <a:r>
              <a:rPr lang="en-US" sz="3000" dirty="0" smtClean="0"/>
              <a:t>DO NOT USE OTHER PEOPLE’S PARTS</a:t>
            </a:r>
          </a:p>
          <a:p>
            <a:r>
              <a:rPr lang="en-US" sz="3000" dirty="0" smtClean="0"/>
              <a:t>Finish up all 8 part models by TODAY!</a:t>
            </a:r>
          </a:p>
          <a:p>
            <a:r>
              <a:rPr lang="en-US" sz="3000" dirty="0" smtClean="0"/>
              <a:t>When finished with 5_5_A start work on part models in 5_2_b</a:t>
            </a:r>
          </a:p>
          <a:p>
            <a:r>
              <a:rPr lang="en-US" sz="3000" dirty="0" smtClean="0"/>
              <a:t>STAY BUSY!</a:t>
            </a:r>
          </a:p>
        </p:txBody>
      </p:sp>
    </p:spTree>
    <p:extLst>
      <p:ext uri="{BB962C8B-B14F-4D97-AF65-F5344CB8AC3E}">
        <p14:creationId xmlns:p14="http://schemas.microsoft.com/office/powerpoint/2010/main" val="301434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Monday, April 2, 2018</a:t>
            </a:r>
            <a:endParaRPr lang="en-US" dirty="0"/>
          </a:p>
        </p:txBody>
      </p:sp>
      <p:sp>
        <p:nvSpPr>
          <p:cNvPr id="3" name="Content Placeholder 2"/>
          <p:cNvSpPr>
            <a:spLocks noGrp="1"/>
          </p:cNvSpPr>
          <p:nvPr>
            <p:ph idx="1"/>
          </p:nvPr>
        </p:nvSpPr>
        <p:spPr>
          <a:xfrm>
            <a:off x="457200" y="1144925"/>
            <a:ext cx="8229600" cy="4989657"/>
          </a:xfrm>
        </p:spPr>
        <p:txBody>
          <a:bodyPr/>
          <a:lstStyle/>
          <a:p>
            <a:r>
              <a:rPr lang="en-US" sz="3000" dirty="0" smtClean="0"/>
              <a:t>Practice even more advanced Inventor features</a:t>
            </a:r>
          </a:p>
          <a:p>
            <a:r>
              <a:rPr lang="en-US" sz="3000" dirty="0" smtClean="0">
                <a:solidFill>
                  <a:srgbClr val="7030A0"/>
                </a:solidFill>
              </a:rPr>
              <a:t>Go into Schoology, Inventor Resources, open document  5_2_b </a:t>
            </a:r>
            <a:r>
              <a:rPr lang="en-US" sz="3000" dirty="0" err="1" smtClean="0">
                <a:solidFill>
                  <a:srgbClr val="7030A0"/>
                </a:solidFill>
              </a:rPr>
              <a:t>Automoblox</a:t>
            </a:r>
            <a:r>
              <a:rPr lang="en-US" sz="3000" dirty="0" smtClean="0">
                <a:solidFill>
                  <a:srgbClr val="7030A0"/>
                </a:solidFill>
              </a:rPr>
              <a:t> T9 drawings</a:t>
            </a:r>
          </a:p>
          <a:p>
            <a:r>
              <a:rPr lang="en-US" sz="3000" dirty="0" smtClean="0">
                <a:solidFill>
                  <a:srgbClr val="FF0000"/>
                </a:solidFill>
              </a:rPr>
              <a:t>Work on the </a:t>
            </a:r>
            <a:r>
              <a:rPr lang="en-US" sz="3000" dirty="0" err="1" smtClean="0">
                <a:solidFill>
                  <a:srgbClr val="FF0000"/>
                </a:solidFill>
              </a:rPr>
              <a:t>Automoblox</a:t>
            </a:r>
            <a:r>
              <a:rPr lang="en-US" sz="3000" dirty="0" smtClean="0">
                <a:solidFill>
                  <a:srgbClr val="FF0000"/>
                </a:solidFill>
              </a:rPr>
              <a:t> Connector, use the Line tool and Mirror tool to complete the part</a:t>
            </a:r>
          </a:p>
          <a:p>
            <a:r>
              <a:rPr lang="en-US" sz="3000" dirty="0" smtClean="0"/>
              <a:t>Submit completed part models in Schoology</a:t>
            </a:r>
          </a:p>
          <a:p>
            <a:r>
              <a:rPr lang="en-US" sz="3000" dirty="0" smtClean="0"/>
              <a:t>DO NOT USE OTHER PEOPLE’S PARTS</a:t>
            </a:r>
          </a:p>
        </p:txBody>
      </p:sp>
    </p:spTree>
    <p:extLst>
      <p:ext uri="{BB962C8B-B14F-4D97-AF65-F5344CB8AC3E}">
        <p14:creationId xmlns:p14="http://schemas.microsoft.com/office/powerpoint/2010/main" val="1539085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Monday, April 9, 2018</a:t>
            </a:r>
            <a:endParaRPr lang="en-US" dirty="0"/>
          </a:p>
        </p:txBody>
      </p:sp>
      <p:sp>
        <p:nvSpPr>
          <p:cNvPr id="3" name="Content Placeholder 2"/>
          <p:cNvSpPr>
            <a:spLocks noGrp="1"/>
          </p:cNvSpPr>
          <p:nvPr>
            <p:ph idx="1"/>
          </p:nvPr>
        </p:nvSpPr>
        <p:spPr>
          <a:xfrm>
            <a:off x="457200" y="1144925"/>
            <a:ext cx="8229600" cy="4989657"/>
          </a:xfrm>
        </p:spPr>
        <p:txBody>
          <a:bodyPr/>
          <a:lstStyle/>
          <a:p>
            <a:r>
              <a:rPr lang="en-US" sz="3000" dirty="0" smtClean="0"/>
              <a:t>This week we continue learning about creating an assembly</a:t>
            </a:r>
          </a:p>
          <a:p>
            <a:r>
              <a:rPr lang="en-US" sz="3000" dirty="0" smtClean="0"/>
              <a:t>We want to create a wheel assembly out of 3 parts: </a:t>
            </a:r>
            <a:r>
              <a:rPr lang="en-US" sz="3000" dirty="0" err="1" smtClean="0"/>
              <a:t>Automoblox</a:t>
            </a:r>
            <a:r>
              <a:rPr lang="en-US" sz="3000" dirty="0" smtClean="0"/>
              <a:t> axle, </a:t>
            </a:r>
            <a:r>
              <a:rPr lang="en-US" sz="3000" dirty="0" err="1" smtClean="0"/>
              <a:t>Automoblox</a:t>
            </a:r>
            <a:r>
              <a:rPr lang="en-US" sz="3000" dirty="0" smtClean="0"/>
              <a:t> tire, and </a:t>
            </a:r>
            <a:r>
              <a:rPr lang="en-US" sz="3000" dirty="0" err="1" smtClean="0"/>
              <a:t>Automoblox</a:t>
            </a:r>
            <a:r>
              <a:rPr lang="en-US" sz="3000" dirty="0" smtClean="0"/>
              <a:t> wheel</a:t>
            </a:r>
          </a:p>
          <a:p>
            <a:r>
              <a:rPr lang="en-US" sz="3000" dirty="0" smtClean="0"/>
              <a:t>We must create the wheel first</a:t>
            </a:r>
          </a:p>
          <a:p>
            <a:r>
              <a:rPr lang="en-US" sz="3000" dirty="0" smtClean="0"/>
              <a:t>Watch the video in the Autodesk Knowledge Network</a:t>
            </a:r>
          </a:p>
          <a:p>
            <a:r>
              <a:rPr lang="en-US" sz="3000" dirty="0" smtClean="0"/>
              <a:t>2 wheels: simple (5 min </a:t>
            </a:r>
            <a:r>
              <a:rPr lang="en-US" sz="3000" dirty="0" err="1" smtClean="0"/>
              <a:t>video,daily</a:t>
            </a:r>
            <a:r>
              <a:rPr lang="en-US" sz="3000" dirty="0" smtClean="0"/>
              <a:t> grade) and advanced (12 min video, major grade)</a:t>
            </a:r>
          </a:p>
        </p:txBody>
      </p:sp>
    </p:spTree>
    <p:extLst>
      <p:ext uri="{BB962C8B-B14F-4D97-AF65-F5344CB8AC3E}">
        <p14:creationId xmlns:p14="http://schemas.microsoft.com/office/powerpoint/2010/main" val="2931944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Friday, April 13, 2018</a:t>
            </a:r>
            <a:endParaRPr lang="en-US" dirty="0"/>
          </a:p>
        </p:txBody>
      </p:sp>
      <p:sp>
        <p:nvSpPr>
          <p:cNvPr id="3" name="Content Placeholder 2"/>
          <p:cNvSpPr>
            <a:spLocks noGrp="1"/>
          </p:cNvSpPr>
          <p:nvPr>
            <p:ph idx="1"/>
          </p:nvPr>
        </p:nvSpPr>
        <p:spPr>
          <a:xfrm>
            <a:off x="457200" y="1144925"/>
            <a:ext cx="8229600" cy="4989657"/>
          </a:xfrm>
        </p:spPr>
        <p:txBody>
          <a:bodyPr/>
          <a:lstStyle/>
          <a:p>
            <a:r>
              <a:rPr lang="en-US" sz="3000" dirty="0" smtClean="0"/>
              <a:t>This week we continue learning about creating an assembly</a:t>
            </a:r>
          </a:p>
          <a:p>
            <a:r>
              <a:rPr lang="en-US" sz="3000" dirty="0" smtClean="0"/>
              <a:t>We want to create a wheel assembly out of 3 parts: </a:t>
            </a:r>
            <a:r>
              <a:rPr lang="en-US" sz="3000" dirty="0" err="1" smtClean="0"/>
              <a:t>Automoblox</a:t>
            </a:r>
            <a:r>
              <a:rPr lang="en-US" sz="3000" dirty="0" smtClean="0"/>
              <a:t> axle, </a:t>
            </a:r>
            <a:r>
              <a:rPr lang="en-US" sz="3000" dirty="0" err="1" smtClean="0"/>
              <a:t>Automoblox</a:t>
            </a:r>
            <a:r>
              <a:rPr lang="en-US" sz="3000" dirty="0" smtClean="0"/>
              <a:t> tire, and </a:t>
            </a:r>
            <a:r>
              <a:rPr lang="en-US" sz="3000" dirty="0" err="1" smtClean="0"/>
              <a:t>Automoblox</a:t>
            </a:r>
            <a:r>
              <a:rPr lang="en-US" sz="3000" dirty="0" smtClean="0"/>
              <a:t> wheel</a:t>
            </a:r>
          </a:p>
          <a:p>
            <a:r>
              <a:rPr lang="en-US" sz="3000" dirty="0" smtClean="0"/>
              <a:t>We must create the wheel first</a:t>
            </a:r>
          </a:p>
          <a:p>
            <a:r>
              <a:rPr lang="en-US" sz="3000" dirty="0" smtClean="0"/>
              <a:t>Watch the video in the Autodesk Knowledge Network</a:t>
            </a:r>
          </a:p>
          <a:p>
            <a:r>
              <a:rPr lang="en-US" sz="3000" dirty="0" smtClean="0"/>
              <a:t>2 wheels: simple (5 min </a:t>
            </a:r>
            <a:r>
              <a:rPr lang="en-US" sz="3000" dirty="0" err="1" smtClean="0"/>
              <a:t>video,daily</a:t>
            </a:r>
            <a:r>
              <a:rPr lang="en-US" sz="3000" dirty="0" smtClean="0"/>
              <a:t> grade) and advanced (12 min video, major grade)</a:t>
            </a:r>
          </a:p>
        </p:txBody>
      </p:sp>
    </p:spTree>
    <p:extLst>
      <p:ext uri="{BB962C8B-B14F-4D97-AF65-F5344CB8AC3E}">
        <p14:creationId xmlns:p14="http://schemas.microsoft.com/office/powerpoint/2010/main" val="1485004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Friday, April 13, 2018</a:t>
            </a:r>
          </a:p>
        </p:txBody>
      </p:sp>
      <p:sp>
        <p:nvSpPr>
          <p:cNvPr id="3" name="Content Placeholder 2"/>
          <p:cNvSpPr>
            <a:spLocks noGrp="1"/>
          </p:cNvSpPr>
          <p:nvPr>
            <p:ph idx="1"/>
          </p:nvPr>
        </p:nvSpPr>
        <p:spPr>
          <a:xfrm>
            <a:off x="457200" y="1144925"/>
            <a:ext cx="8229600" cy="4989657"/>
          </a:xfrm>
        </p:spPr>
        <p:txBody>
          <a:bodyPr/>
          <a:lstStyle/>
          <a:p>
            <a:r>
              <a:rPr lang="en-US" sz="3000" dirty="0"/>
              <a:t>This week we continue learning about creating an assembly</a:t>
            </a:r>
          </a:p>
          <a:p>
            <a:r>
              <a:rPr lang="en-US" sz="3000" dirty="0"/>
              <a:t>We want to create a wheel assembly out of 3 parts: </a:t>
            </a:r>
            <a:r>
              <a:rPr lang="en-US" sz="3000" dirty="0" err="1"/>
              <a:t>Automoblox</a:t>
            </a:r>
            <a:r>
              <a:rPr lang="en-US" sz="3000" dirty="0"/>
              <a:t> axle, </a:t>
            </a:r>
            <a:r>
              <a:rPr lang="en-US" sz="3000" dirty="0" err="1"/>
              <a:t>Automoblox</a:t>
            </a:r>
            <a:r>
              <a:rPr lang="en-US" sz="3000" dirty="0"/>
              <a:t> tire, and </a:t>
            </a:r>
            <a:r>
              <a:rPr lang="en-US" sz="3000" dirty="0" err="1"/>
              <a:t>Automoblox</a:t>
            </a:r>
            <a:r>
              <a:rPr lang="en-US" sz="3000" dirty="0"/>
              <a:t> wheel</a:t>
            </a:r>
          </a:p>
          <a:p>
            <a:r>
              <a:rPr lang="en-US" sz="3000" dirty="0"/>
              <a:t>We must create the wheel first</a:t>
            </a:r>
          </a:p>
          <a:p>
            <a:r>
              <a:rPr lang="en-US" sz="3000" dirty="0"/>
              <a:t>Watch the video in the Autodesk Knowledge Network</a:t>
            </a:r>
          </a:p>
          <a:p>
            <a:r>
              <a:rPr lang="en-US" sz="3000" dirty="0"/>
              <a:t>2 wheels: simple (5 min </a:t>
            </a:r>
            <a:r>
              <a:rPr lang="en-US" sz="3000" dirty="0" err="1"/>
              <a:t>video,daily</a:t>
            </a:r>
            <a:r>
              <a:rPr lang="en-US" sz="3000" dirty="0"/>
              <a:t> grade) and advanced (12 min video, major grade)</a:t>
            </a:r>
          </a:p>
        </p:txBody>
      </p:sp>
    </p:spTree>
    <p:extLst>
      <p:ext uri="{BB962C8B-B14F-4D97-AF65-F5344CB8AC3E}">
        <p14:creationId xmlns:p14="http://schemas.microsoft.com/office/powerpoint/2010/main" val="157316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Autodesk Inventor</a:t>
            </a:r>
            <a:endParaRPr lang="en-US" dirty="0"/>
          </a:p>
        </p:txBody>
      </p:sp>
      <p:sp>
        <p:nvSpPr>
          <p:cNvPr id="3" name="Content Placeholder 2"/>
          <p:cNvSpPr>
            <a:spLocks noGrp="1"/>
          </p:cNvSpPr>
          <p:nvPr>
            <p:ph idx="1"/>
          </p:nvPr>
        </p:nvSpPr>
        <p:spPr/>
        <p:txBody>
          <a:bodyPr/>
          <a:lstStyle/>
          <a:p>
            <a:r>
              <a:rPr lang="en-US" dirty="0" smtClean="0"/>
              <a:t>Start with PLTW unit 4.1</a:t>
            </a:r>
          </a:p>
          <a:p>
            <a:r>
              <a:rPr lang="en-US" dirty="0" smtClean="0"/>
              <a:t>Watch the videos and follow directions to complete assignments</a:t>
            </a:r>
          </a:p>
          <a:p>
            <a:r>
              <a:rPr lang="en-US" dirty="0" smtClean="0"/>
              <a:t>Learn the basics including navigation in the software</a:t>
            </a:r>
          </a:p>
          <a:p>
            <a:pPr lvl="1"/>
            <a:r>
              <a:rPr lang="en-US" dirty="0" smtClean="0"/>
              <a:t>Terms and definitions</a:t>
            </a:r>
          </a:p>
          <a:p>
            <a:r>
              <a:rPr lang="en-US" dirty="0" smtClean="0"/>
              <a:t>After completion of unit 4.1, go into Inventor and start the tutorials there</a:t>
            </a:r>
          </a:p>
          <a:p>
            <a:r>
              <a:rPr lang="en-US" dirty="0" smtClean="0"/>
              <a:t>Friday we will start building our own parts</a:t>
            </a:r>
            <a:endParaRPr lang="en-US" dirty="0"/>
          </a:p>
        </p:txBody>
      </p:sp>
    </p:spTree>
    <p:extLst>
      <p:ext uri="{BB962C8B-B14F-4D97-AF65-F5344CB8AC3E}">
        <p14:creationId xmlns:p14="http://schemas.microsoft.com/office/powerpoint/2010/main" val="244214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Wednesday, April 18, 2018</a:t>
            </a:r>
          </a:p>
        </p:txBody>
      </p:sp>
      <p:sp>
        <p:nvSpPr>
          <p:cNvPr id="3" name="Content Placeholder 2"/>
          <p:cNvSpPr>
            <a:spLocks noGrp="1"/>
          </p:cNvSpPr>
          <p:nvPr>
            <p:ph idx="1"/>
          </p:nvPr>
        </p:nvSpPr>
        <p:spPr>
          <a:xfrm>
            <a:off x="457200" y="1144925"/>
            <a:ext cx="8229600" cy="4989657"/>
          </a:xfrm>
        </p:spPr>
        <p:txBody>
          <a:bodyPr/>
          <a:lstStyle/>
          <a:p>
            <a:r>
              <a:rPr lang="en-US" sz="3000" dirty="0"/>
              <a:t>Finish and submit your wheel assembly</a:t>
            </a:r>
          </a:p>
          <a:p>
            <a:r>
              <a:rPr lang="en-US" sz="3000" dirty="0"/>
              <a:t>The wheel assembly consists of out of 3 parts: </a:t>
            </a:r>
            <a:r>
              <a:rPr lang="en-US" sz="3000" dirty="0" err="1"/>
              <a:t>Automoblox</a:t>
            </a:r>
            <a:r>
              <a:rPr lang="en-US" sz="3000" dirty="0"/>
              <a:t> axle, </a:t>
            </a:r>
            <a:r>
              <a:rPr lang="en-US" sz="3000" dirty="0" err="1"/>
              <a:t>Automoblox</a:t>
            </a:r>
            <a:r>
              <a:rPr lang="en-US" sz="3000" dirty="0"/>
              <a:t> tire, and </a:t>
            </a:r>
            <a:r>
              <a:rPr lang="en-US" sz="3000" dirty="0" err="1"/>
              <a:t>Automoblox</a:t>
            </a:r>
            <a:r>
              <a:rPr lang="en-US" sz="3000" dirty="0"/>
              <a:t> wheel</a:t>
            </a:r>
          </a:p>
          <a:p>
            <a:r>
              <a:rPr lang="en-US" sz="3000" dirty="0"/>
              <a:t>Use the advanced wheel in the assembly</a:t>
            </a:r>
          </a:p>
          <a:p>
            <a:r>
              <a:rPr lang="en-US" sz="3000" dirty="0"/>
              <a:t>Watch the videos in the Autodesk Knowledge Network to create each piece</a:t>
            </a:r>
          </a:p>
          <a:p>
            <a:r>
              <a:rPr lang="en-US" sz="3000" dirty="0"/>
              <a:t>2 wheels: simple (5 min </a:t>
            </a:r>
            <a:r>
              <a:rPr lang="en-US" sz="3000" dirty="0" err="1"/>
              <a:t>video,daily</a:t>
            </a:r>
            <a:r>
              <a:rPr lang="en-US" sz="3000" dirty="0"/>
              <a:t> grade) and advanced (12 min video, major grade)</a:t>
            </a:r>
          </a:p>
        </p:txBody>
      </p:sp>
    </p:spTree>
    <p:extLst>
      <p:ext uri="{BB962C8B-B14F-4D97-AF65-F5344CB8AC3E}">
        <p14:creationId xmlns:p14="http://schemas.microsoft.com/office/powerpoint/2010/main" val="2740843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Thursday, April 19, 2018</a:t>
            </a:r>
          </a:p>
        </p:txBody>
      </p:sp>
      <p:sp>
        <p:nvSpPr>
          <p:cNvPr id="3" name="Content Placeholder 2"/>
          <p:cNvSpPr>
            <a:spLocks noGrp="1"/>
          </p:cNvSpPr>
          <p:nvPr>
            <p:ph idx="1"/>
          </p:nvPr>
        </p:nvSpPr>
        <p:spPr>
          <a:xfrm>
            <a:off x="457200" y="1144925"/>
            <a:ext cx="8229600" cy="4989657"/>
          </a:xfrm>
        </p:spPr>
        <p:txBody>
          <a:bodyPr/>
          <a:lstStyle/>
          <a:p>
            <a:r>
              <a:rPr lang="en-US" sz="3000" dirty="0"/>
              <a:t>Finish and submit your wheel assembly</a:t>
            </a:r>
          </a:p>
          <a:p>
            <a:r>
              <a:rPr lang="en-US" sz="3000" dirty="0"/>
              <a:t>The wheel assembly consists of out of 3 parts: </a:t>
            </a:r>
            <a:r>
              <a:rPr lang="en-US" sz="3000" dirty="0" err="1"/>
              <a:t>Automoblox</a:t>
            </a:r>
            <a:r>
              <a:rPr lang="en-US" sz="3000" dirty="0"/>
              <a:t> axle, </a:t>
            </a:r>
            <a:r>
              <a:rPr lang="en-US" sz="3000" dirty="0" err="1"/>
              <a:t>Automoblox</a:t>
            </a:r>
            <a:r>
              <a:rPr lang="en-US" sz="3000" dirty="0"/>
              <a:t> tire, and </a:t>
            </a:r>
            <a:r>
              <a:rPr lang="en-US" sz="3000" dirty="0" err="1"/>
              <a:t>Automoblox</a:t>
            </a:r>
            <a:r>
              <a:rPr lang="en-US" sz="3000" dirty="0"/>
              <a:t> wheel</a:t>
            </a:r>
          </a:p>
          <a:p>
            <a:r>
              <a:rPr lang="en-US" sz="3000" dirty="0"/>
              <a:t>Use the advanced wheel in the assembly</a:t>
            </a:r>
          </a:p>
          <a:p>
            <a:r>
              <a:rPr lang="en-US" sz="3000" dirty="0"/>
              <a:t>If you have finished all other assignments, start the miniature train project</a:t>
            </a:r>
          </a:p>
          <a:p>
            <a:r>
              <a:rPr lang="en-US" sz="3000" dirty="0"/>
              <a:t>Drawings and dimensions are found in Inventor Resources in Schoology</a:t>
            </a:r>
          </a:p>
        </p:txBody>
      </p:sp>
    </p:spTree>
    <p:extLst>
      <p:ext uri="{BB962C8B-B14F-4D97-AF65-F5344CB8AC3E}">
        <p14:creationId xmlns:p14="http://schemas.microsoft.com/office/powerpoint/2010/main" val="1890376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Assignment Monday, April 16, </a:t>
            </a:r>
            <a:r>
              <a:rPr lang="en-US" dirty="0" smtClean="0"/>
              <a:t>2018</a:t>
            </a:r>
            <a:endParaRPr lang="en-US" dirty="0"/>
          </a:p>
        </p:txBody>
      </p:sp>
      <p:sp>
        <p:nvSpPr>
          <p:cNvPr id="3" name="Content Placeholder 2"/>
          <p:cNvSpPr>
            <a:spLocks noGrp="1"/>
          </p:cNvSpPr>
          <p:nvPr>
            <p:ph idx="1"/>
          </p:nvPr>
        </p:nvSpPr>
        <p:spPr>
          <a:xfrm>
            <a:off x="457200" y="1144925"/>
            <a:ext cx="8229600" cy="4989657"/>
          </a:xfrm>
        </p:spPr>
        <p:txBody>
          <a:bodyPr/>
          <a:lstStyle/>
          <a:p>
            <a:r>
              <a:rPr lang="en-US" sz="3000" dirty="0" smtClean="0"/>
              <a:t>The focus this week is on the </a:t>
            </a:r>
            <a:r>
              <a:rPr lang="en-US" sz="3000" dirty="0" err="1" smtClean="0"/>
              <a:t>Automoblox</a:t>
            </a:r>
            <a:r>
              <a:rPr lang="en-US" sz="3000" dirty="0" smtClean="0"/>
              <a:t> Wheel Assembly</a:t>
            </a:r>
          </a:p>
          <a:p>
            <a:r>
              <a:rPr lang="en-US" sz="3000" dirty="0" smtClean="0"/>
              <a:t>The  assembly requires 3 parts: </a:t>
            </a:r>
            <a:r>
              <a:rPr lang="en-US" sz="3000" dirty="0" err="1" smtClean="0"/>
              <a:t>Automoblox</a:t>
            </a:r>
            <a:r>
              <a:rPr lang="en-US" sz="3000" dirty="0" smtClean="0"/>
              <a:t> axle, </a:t>
            </a:r>
            <a:r>
              <a:rPr lang="en-US" sz="3000" dirty="0" err="1" smtClean="0"/>
              <a:t>Automoblox</a:t>
            </a:r>
            <a:r>
              <a:rPr lang="en-US" sz="3000" dirty="0" smtClean="0"/>
              <a:t> tire, and </a:t>
            </a:r>
            <a:r>
              <a:rPr lang="en-US" sz="3000" dirty="0" err="1" smtClean="0"/>
              <a:t>Automoblox</a:t>
            </a:r>
            <a:r>
              <a:rPr lang="en-US" sz="3000" dirty="0" smtClean="0"/>
              <a:t> wheel</a:t>
            </a:r>
          </a:p>
          <a:p>
            <a:r>
              <a:rPr lang="en-US" sz="3000" dirty="0" smtClean="0"/>
              <a:t>We must create the wheel first</a:t>
            </a:r>
          </a:p>
          <a:p>
            <a:r>
              <a:rPr lang="en-US" sz="3000" dirty="0" smtClean="0"/>
              <a:t>Watch the video in the Autodesk Knowledge Network</a:t>
            </a:r>
          </a:p>
          <a:p>
            <a:r>
              <a:rPr lang="en-US" sz="3000" dirty="0" smtClean="0"/>
              <a:t>2 wheels: simple (5 min </a:t>
            </a:r>
            <a:r>
              <a:rPr lang="en-US" sz="3000" dirty="0" err="1" smtClean="0"/>
              <a:t>video,daily</a:t>
            </a:r>
            <a:r>
              <a:rPr lang="en-US" sz="3000" dirty="0" smtClean="0"/>
              <a:t> grade) and advanced (12 min video, major grade)</a:t>
            </a:r>
          </a:p>
        </p:txBody>
      </p:sp>
    </p:spTree>
    <p:extLst>
      <p:ext uri="{BB962C8B-B14F-4D97-AF65-F5344CB8AC3E}">
        <p14:creationId xmlns:p14="http://schemas.microsoft.com/office/powerpoint/2010/main" val="812452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Tuesday, Mar 6, 2018</a:t>
            </a:r>
            <a:endParaRPr lang="en-US" dirty="0"/>
          </a:p>
        </p:txBody>
      </p:sp>
      <p:sp>
        <p:nvSpPr>
          <p:cNvPr id="3" name="Content Placeholder 2"/>
          <p:cNvSpPr>
            <a:spLocks noGrp="1"/>
          </p:cNvSpPr>
          <p:nvPr>
            <p:ph idx="1"/>
          </p:nvPr>
        </p:nvSpPr>
        <p:spPr>
          <a:xfrm>
            <a:off x="457199" y="1283825"/>
            <a:ext cx="8455891" cy="4830763"/>
          </a:xfrm>
        </p:spPr>
        <p:txBody>
          <a:bodyPr/>
          <a:lstStyle/>
          <a:p>
            <a:r>
              <a:rPr lang="en-US" b="1" u="sng" dirty="0" smtClean="0"/>
              <a:t>West Point Bridge Designer 2014</a:t>
            </a:r>
          </a:p>
          <a:p>
            <a:r>
              <a:rPr lang="en-US" sz="3000" dirty="0" smtClean="0"/>
              <a:t>PLTW unit 2.4.1, Structural Design</a:t>
            </a:r>
          </a:p>
          <a:p>
            <a:r>
              <a:rPr lang="en-US" sz="3000" dirty="0" smtClean="0"/>
              <a:t>Follow the procedure, pay particular attention to Design Constraints and Cost Considerations</a:t>
            </a:r>
          </a:p>
          <a:p>
            <a:pPr lvl="1"/>
            <a:r>
              <a:rPr lang="en-US" sz="2600" dirty="0" smtClean="0"/>
              <a:t>Copy all Design Constraints and all Cost Considerations onto a sheet of note paper</a:t>
            </a:r>
          </a:p>
          <a:p>
            <a:r>
              <a:rPr lang="en-US" sz="3000" dirty="0" smtClean="0"/>
              <a:t>Today your primary objective is to learn how to use the software</a:t>
            </a:r>
          </a:p>
          <a:p>
            <a:r>
              <a:rPr lang="en-US" sz="3000" dirty="0" smtClean="0"/>
              <a:t>Performance objective: complete the handout by filling in all the blanks</a:t>
            </a:r>
          </a:p>
          <a:p>
            <a:endParaRPr lang="en-US" sz="3000" dirty="0" smtClean="0"/>
          </a:p>
        </p:txBody>
      </p:sp>
    </p:spTree>
    <p:extLst>
      <p:ext uri="{BB962C8B-B14F-4D97-AF65-F5344CB8AC3E}">
        <p14:creationId xmlns:p14="http://schemas.microsoft.com/office/powerpoint/2010/main" val="1592618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Thursday, Mar 8, 2018</a:t>
            </a:r>
            <a:endParaRPr lang="en-US" dirty="0"/>
          </a:p>
        </p:txBody>
      </p:sp>
      <p:sp>
        <p:nvSpPr>
          <p:cNvPr id="3" name="Content Placeholder 2"/>
          <p:cNvSpPr>
            <a:spLocks noGrp="1"/>
          </p:cNvSpPr>
          <p:nvPr>
            <p:ph idx="1"/>
          </p:nvPr>
        </p:nvSpPr>
        <p:spPr>
          <a:xfrm>
            <a:off x="457199" y="1126813"/>
            <a:ext cx="8455891" cy="5153914"/>
          </a:xfrm>
        </p:spPr>
        <p:txBody>
          <a:bodyPr/>
          <a:lstStyle/>
          <a:p>
            <a:r>
              <a:rPr lang="en-US" b="1" u="sng" dirty="0" smtClean="0"/>
              <a:t>West Point Bridge Designer 2014</a:t>
            </a:r>
          </a:p>
          <a:p>
            <a:r>
              <a:rPr lang="en-US" sz="2800" dirty="0" smtClean="0"/>
              <a:t>PLTW unit 2.4.1, Structural Design</a:t>
            </a:r>
          </a:p>
          <a:p>
            <a:r>
              <a:rPr lang="en-US" sz="2800" dirty="0" smtClean="0"/>
              <a:t>Follow the procedure, pay particular attention to Design Constraints and Cost Considerations</a:t>
            </a:r>
          </a:p>
          <a:p>
            <a:pPr lvl="1"/>
            <a:r>
              <a:rPr lang="en-US" dirty="0" smtClean="0"/>
              <a:t>Copy all Design Constraints and all Cost Considerations onto a sheet of notebook paper</a:t>
            </a:r>
          </a:p>
          <a:p>
            <a:r>
              <a:rPr lang="en-US" sz="2800" dirty="0" smtClean="0"/>
              <a:t>You must build a bridge that passes the load test</a:t>
            </a:r>
          </a:p>
          <a:p>
            <a:r>
              <a:rPr lang="en-US" sz="2800" dirty="0" smtClean="0"/>
              <a:t>Performance objective: Complete and turn in the document with all Design Constraints and Cost Considerations for a major grade</a:t>
            </a:r>
          </a:p>
          <a:p>
            <a:endParaRPr lang="en-US" sz="3000" dirty="0" smtClean="0"/>
          </a:p>
        </p:txBody>
      </p:sp>
    </p:spTree>
    <p:extLst>
      <p:ext uri="{BB962C8B-B14F-4D97-AF65-F5344CB8AC3E}">
        <p14:creationId xmlns:p14="http://schemas.microsoft.com/office/powerpoint/2010/main" val="2220139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Thursday, Mar 29, 2018</a:t>
            </a:r>
            <a:endParaRPr lang="en-US" dirty="0"/>
          </a:p>
        </p:txBody>
      </p:sp>
      <p:sp>
        <p:nvSpPr>
          <p:cNvPr id="3" name="Content Placeholder 2"/>
          <p:cNvSpPr>
            <a:spLocks noGrp="1"/>
          </p:cNvSpPr>
          <p:nvPr>
            <p:ph idx="1"/>
          </p:nvPr>
        </p:nvSpPr>
        <p:spPr>
          <a:xfrm>
            <a:off x="457199" y="1126813"/>
            <a:ext cx="8455891" cy="5153914"/>
          </a:xfrm>
        </p:spPr>
        <p:txBody>
          <a:bodyPr/>
          <a:lstStyle/>
          <a:p>
            <a:r>
              <a:rPr lang="en-US" b="1" u="sng" dirty="0" smtClean="0"/>
              <a:t>West Point Bridge Designer 2014</a:t>
            </a:r>
          </a:p>
          <a:p>
            <a:r>
              <a:rPr lang="en-US" sz="2800" dirty="0" smtClean="0"/>
              <a:t>PLTW unit 2.4.1, Structural Design</a:t>
            </a:r>
          </a:p>
          <a:p>
            <a:r>
              <a:rPr lang="en-US" sz="2800" dirty="0" smtClean="0"/>
              <a:t>Build a simple Howe, Pratt, or Warren truss bridge</a:t>
            </a:r>
          </a:p>
          <a:p>
            <a:r>
              <a:rPr lang="en-US" sz="2800" dirty="0" smtClean="0"/>
              <a:t>You must build a bridge that passes the load test</a:t>
            </a:r>
          </a:p>
          <a:p>
            <a:r>
              <a:rPr lang="en-US" sz="2800" dirty="0" smtClean="0"/>
              <a:t>Your objective is to see how material type, size, and length affect member strength</a:t>
            </a:r>
          </a:p>
          <a:p>
            <a:r>
              <a:rPr lang="en-US" sz="2800" dirty="0" smtClean="0"/>
              <a:t>Performance objective: Complete and turn in the worksheet with all values entered</a:t>
            </a:r>
          </a:p>
          <a:p>
            <a:r>
              <a:rPr lang="en-US" sz="2800" dirty="0" smtClean="0"/>
              <a:t>Minimize bridge cost by matching compression force, compression strength, tension force, and tension strength for each member</a:t>
            </a:r>
          </a:p>
          <a:p>
            <a:endParaRPr lang="en-US" sz="3000" dirty="0" smtClean="0"/>
          </a:p>
        </p:txBody>
      </p:sp>
    </p:spTree>
    <p:extLst>
      <p:ext uri="{BB962C8B-B14F-4D97-AF65-F5344CB8AC3E}">
        <p14:creationId xmlns:p14="http://schemas.microsoft.com/office/powerpoint/2010/main" val="1066448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Wednesday, Mar 7, 2018</a:t>
            </a:r>
            <a:endParaRPr lang="en-US" dirty="0"/>
          </a:p>
        </p:txBody>
      </p:sp>
      <p:sp>
        <p:nvSpPr>
          <p:cNvPr id="3" name="Content Placeholder 2"/>
          <p:cNvSpPr>
            <a:spLocks noGrp="1"/>
          </p:cNvSpPr>
          <p:nvPr>
            <p:ph idx="1"/>
          </p:nvPr>
        </p:nvSpPr>
        <p:spPr>
          <a:xfrm>
            <a:off x="457199" y="1283825"/>
            <a:ext cx="8455891" cy="4830763"/>
          </a:xfrm>
        </p:spPr>
        <p:txBody>
          <a:bodyPr/>
          <a:lstStyle/>
          <a:p>
            <a:r>
              <a:rPr lang="en-US" b="1" u="sng" dirty="0" smtClean="0"/>
              <a:t>West Point Bridge Designer 2014</a:t>
            </a:r>
          </a:p>
          <a:p>
            <a:r>
              <a:rPr lang="en-US" sz="3000" dirty="0" smtClean="0"/>
              <a:t>Be able to describe what happens when deck elevation is changed</a:t>
            </a:r>
          </a:p>
          <a:p>
            <a:r>
              <a:rPr lang="en-US" sz="3000" dirty="0" smtClean="0"/>
              <a:t>Be able to describe what different arch abutment height does</a:t>
            </a:r>
          </a:p>
          <a:p>
            <a:endParaRPr lang="en-US" sz="3000" dirty="0" smtClean="0"/>
          </a:p>
        </p:txBody>
      </p:sp>
    </p:spTree>
    <p:extLst>
      <p:ext uri="{BB962C8B-B14F-4D97-AF65-F5344CB8AC3E}">
        <p14:creationId xmlns:p14="http://schemas.microsoft.com/office/powerpoint/2010/main" val="903431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 Tools We Have Learned</a:t>
            </a:r>
            <a:endParaRPr lang="en-US" dirty="0"/>
          </a:p>
        </p:txBody>
      </p:sp>
      <p:sp>
        <p:nvSpPr>
          <p:cNvPr id="3" name="Content Placeholder 2"/>
          <p:cNvSpPr>
            <a:spLocks noGrp="1"/>
          </p:cNvSpPr>
          <p:nvPr>
            <p:ph idx="1"/>
          </p:nvPr>
        </p:nvSpPr>
        <p:spPr/>
        <p:txBody>
          <a:bodyPr/>
          <a:lstStyle/>
          <a:p>
            <a:r>
              <a:rPr lang="en-US" dirty="0" smtClean="0"/>
              <a:t>Sketch: rectangle, circle, spline, mirror, circular pattern</a:t>
            </a:r>
          </a:p>
          <a:p>
            <a:r>
              <a:rPr lang="en-US" dirty="0" smtClean="0"/>
              <a:t>3D Model: Extrude, plane, pattern</a:t>
            </a:r>
          </a:p>
          <a:p>
            <a:r>
              <a:rPr lang="en-US" dirty="0" smtClean="0"/>
              <a:t>Assembly: Place, mate, flush</a:t>
            </a:r>
            <a:endParaRPr lang="en-US" dirty="0"/>
          </a:p>
        </p:txBody>
      </p:sp>
    </p:spTree>
    <p:extLst>
      <p:ext uri="{BB962C8B-B14F-4D97-AF65-F5344CB8AC3E}">
        <p14:creationId xmlns:p14="http://schemas.microsoft.com/office/powerpoint/2010/main" val="2374763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Manufacture a Box</a:t>
            </a:r>
            <a:endParaRPr lang="en-US" dirty="0"/>
          </a:p>
        </p:txBody>
      </p:sp>
      <p:sp>
        <p:nvSpPr>
          <p:cNvPr id="3" name="Content Placeholder 2"/>
          <p:cNvSpPr>
            <a:spLocks noGrp="1"/>
          </p:cNvSpPr>
          <p:nvPr>
            <p:ph idx="1"/>
          </p:nvPr>
        </p:nvSpPr>
        <p:spPr/>
        <p:txBody>
          <a:bodyPr/>
          <a:lstStyle/>
          <a:p>
            <a:r>
              <a:rPr lang="en-US" dirty="0" smtClean="0"/>
              <a:t>Create 3 parts:</a:t>
            </a:r>
          </a:p>
          <a:p>
            <a:pPr marL="914400" lvl="1" indent="-514350">
              <a:buFont typeface="+mj-lt"/>
              <a:buAutoNum type="arabicPeriod"/>
            </a:pPr>
            <a:r>
              <a:rPr lang="en-US" dirty="0" smtClean="0"/>
              <a:t>A top – 5 by 4 by 0.25 inches</a:t>
            </a:r>
          </a:p>
          <a:p>
            <a:pPr marL="914400" lvl="1" indent="-514350">
              <a:buFont typeface="+mj-lt"/>
              <a:buAutoNum type="arabicPeriod"/>
            </a:pPr>
            <a:r>
              <a:rPr lang="en-US" dirty="0" smtClean="0"/>
              <a:t>A back – 4.5 by 4 by 0.25 inches</a:t>
            </a:r>
          </a:p>
          <a:p>
            <a:pPr marL="914400" lvl="1" indent="-514350">
              <a:buFont typeface="+mj-lt"/>
              <a:buAutoNum type="arabicPeriod"/>
            </a:pPr>
            <a:r>
              <a:rPr lang="en-US" dirty="0" smtClean="0"/>
              <a:t>A side – 4 by 4 by 0.25 inches</a:t>
            </a:r>
          </a:p>
          <a:p>
            <a:r>
              <a:rPr lang="en-US" dirty="0" smtClean="0"/>
              <a:t>Use a different material than the default</a:t>
            </a:r>
          </a:p>
          <a:p>
            <a:r>
              <a:rPr lang="en-US" dirty="0" smtClean="0"/>
              <a:t>Color the sides according to size</a:t>
            </a:r>
          </a:p>
          <a:p>
            <a:r>
              <a:rPr lang="en-US" dirty="0" smtClean="0"/>
              <a:t>Create the assembly, place each part, then constrain</a:t>
            </a:r>
            <a:endParaRPr lang="en-US" dirty="0"/>
          </a:p>
        </p:txBody>
      </p:sp>
    </p:spTree>
    <p:extLst>
      <p:ext uri="{BB962C8B-B14F-4D97-AF65-F5344CB8AC3E}">
        <p14:creationId xmlns:p14="http://schemas.microsoft.com/office/powerpoint/2010/main" val="2852141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Thursday, Feb 15, 2018</a:t>
            </a:r>
            <a:endParaRPr lang="en-US" dirty="0"/>
          </a:p>
        </p:txBody>
      </p:sp>
      <p:sp>
        <p:nvSpPr>
          <p:cNvPr id="3" name="Content Placeholder 2"/>
          <p:cNvSpPr>
            <a:spLocks noGrp="1"/>
          </p:cNvSpPr>
          <p:nvPr>
            <p:ph idx="1"/>
          </p:nvPr>
        </p:nvSpPr>
        <p:spPr/>
        <p:txBody>
          <a:bodyPr/>
          <a:lstStyle/>
          <a:p>
            <a:r>
              <a:rPr lang="en-US" dirty="0" smtClean="0"/>
              <a:t>Continue working on robots through the class period</a:t>
            </a:r>
          </a:p>
          <a:p>
            <a:r>
              <a:rPr lang="en-US" dirty="0" smtClean="0"/>
              <a:t>Complete the program to drive around the table back to the original location autonomously</a:t>
            </a:r>
          </a:p>
          <a:p>
            <a:r>
              <a:rPr lang="en-US" dirty="0" smtClean="0"/>
              <a:t>Grade will be based on how close to the original starting location you end up</a:t>
            </a:r>
          </a:p>
          <a:p>
            <a:r>
              <a:rPr lang="en-US" dirty="0" smtClean="0"/>
              <a:t>When completed work on getting the infrared remote control working</a:t>
            </a:r>
            <a:endParaRPr lang="en-US" dirty="0"/>
          </a:p>
        </p:txBody>
      </p:sp>
    </p:spTree>
    <p:extLst>
      <p:ext uri="{BB962C8B-B14F-4D97-AF65-F5344CB8AC3E}">
        <p14:creationId xmlns:p14="http://schemas.microsoft.com/office/powerpoint/2010/main" val="1170409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Friday, Feb 2</a:t>
            </a:r>
            <a:endParaRPr lang="en-US" dirty="0"/>
          </a:p>
        </p:txBody>
      </p:sp>
      <p:sp>
        <p:nvSpPr>
          <p:cNvPr id="3" name="Content Placeholder 2"/>
          <p:cNvSpPr>
            <a:spLocks noGrp="1"/>
          </p:cNvSpPr>
          <p:nvPr>
            <p:ph idx="1"/>
          </p:nvPr>
        </p:nvSpPr>
        <p:spPr/>
        <p:txBody>
          <a:bodyPr/>
          <a:lstStyle/>
          <a:p>
            <a:r>
              <a:rPr lang="en-US" dirty="0" smtClean="0"/>
              <a:t>Log into Schoology</a:t>
            </a:r>
          </a:p>
          <a:p>
            <a:r>
              <a:rPr lang="en-US" dirty="0" smtClean="0"/>
              <a:t>Go to Intro to </a:t>
            </a:r>
            <a:r>
              <a:rPr lang="en-US" dirty="0" err="1" smtClean="0"/>
              <a:t>Eng</a:t>
            </a:r>
            <a:r>
              <a:rPr lang="en-US" dirty="0" smtClean="0"/>
              <a:t> Design class</a:t>
            </a:r>
          </a:p>
          <a:p>
            <a:r>
              <a:rPr lang="en-US" dirty="0" smtClean="0"/>
              <a:t>Download the Inventor </a:t>
            </a:r>
            <a:r>
              <a:rPr lang="en-US" dirty="0" err="1" smtClean="0"/>
              <a:t>Wksht</a:t>
            </a:r>
            <a:r>
              <a:rPr lang="en-US" dirty="0" smtClean="0"/>
              <a:t> 1,</a:t>
            </a:r>
          </a:p>
          <a:p>
            <a:r>
              <a:rPr lang="en-US" dirty="0" smtClean="0"/>
              <a:t>Save to your personal folder by adding your name to the end of the file name</a:t>
            </a:r>
          </a:p>
          <a:p>
            <a:r>
              <a:rPr lang="en-US" dirty="0" smtClean="0"/>
              <a:t>Complete the worksheet by editing in Word – save often!</a:t>
            </a:r>
          </a:p>
          <a:p>
            <a:r>
              <a:rPr lang="en-US" dirty="0" smtClean="0"/>
              <a:t>Submit the assignment when complete</a:t>
            </a:r>
            <a:endParaRPr lang="en-US" dirty="0"/>
          </a:p>
        </p:txBody>
      </p:sp>
    </p:spTree>
    <p:extLst>
      <p:ext uri="{BB962C8B-B14F-4D97-AF65-F5344CB8AC3E}">
        <p14:creationId xmlns:p14="http://schemas.microsoft.com/office/powerpoint/2010/main" val="2050359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Friday, Feb 23, 2018</a:t>
            </a:r>
            <a:endParaRPr lang="en-US" dirty="0"/>
          </a:p>
        </p:txBody>
      </p:sp>
      <p:sp>
        <p:nvSpPr>
          <p:cNvPr id="3" name="Content Placeholder 2"/>
          <p:cNvSpPr>
            <a:spLocks noGrp="1"/>
          </p:cNvSpPr>
          <p:nvPr>
            <p:ph idx="1"/>
          </p:nvPr>
        </p:nvSpPr>
        <p:spPr/>
        <p:txBody>
          <a:bodyPr/>
          <a:lstStyle/>
          <a:p>
            <a:r>
              <a:rPr lang="en-US" sz="2800" dirty="0" smtClean="0"/>
              <a:t>Continue working on robots through the class period</a:t>
            </a:r>
          </a:p>
          <a:p>
            <a:r>
              <a:rPr lang="en-US" sz="2800" dirty="0" smtClean="0"/>
              <a:t>Work on getting the infrared remote control working</a:t>
            </a:r>
          </a:p>
          <a:p>
            <a:r>
              <a:rPr lang="en-US" sz="2800" dirty="0" smtClean="0"/>
              <a:t>The program you need is on the CD-ROM in the Infrared Remote Control car folder</a:t>
            </a:r>
          </a:p>
          <a:p>
            <a:r>
              <a:rPr lang="en-US" sz="2800" dirty="0" smtClean="0"/>
              <a:t>Success Criteria: you can drive the car around using the remote control</a:t>
            </a:r>
          </a:p>
          <a:p>
            <a:r>
              <a:rPr lang="en-US" sz="2800" dirty="0" smtClean="0"/>
              <a:t>If you are not being productive in your group, work on completing the Arduino study guide</a:t>
            </a:r>
          </a:p>
          <a:p>
            <a:endParaRPr lang="en-US" dirty="0"/>
          </a:p>
        </p:txBody>
      </p:sp>
    </p:spTree>
    <p:extLst>
      <p:ext uri="{BB962C8B-B14F-4D97-AF65-F5344CB8AC3E}">
        <p14:creationId xmlns:p14="http://schemas.microsoft.com/office/powerpoint/2010/main" val="311883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Monday, Mar 5, 2018</a:t>
            </a:r>
            <a:endParaRPr lang="en-US" dirty="0"/>
          </a:p>
        </p:txBody>
      </p:sp>
      <p:sp>
        <p:nvSpPr>
          <p:cNvPr id="3" name="Content Placeholder 2"/>
          <p:cNvSpPr>
            <a:spLocks noGrp="1"/>
          </p:cNvSpPr>
          <p:nvPr>
            <p:ph idx="1"/>
          </p:nvPr>
        </p:nvSpPr>
        <p:spPr/>
        <p:txBody>
          <a:bodyPr/>
          <a:lstStyle/>
          <a:p>
            <a:r>
              <a:rPr lang="en-US" sz="2800" dirty="0" smtClean="0"/>
              <a:t>Continue working on robots through the class period</a:t>
            </a:r>
          </a:p>
          <a:p>
            <a:r>
              <a:rPr lang="en-US" sz="2800" dirty="0" smtClean="0"/>
              <a:t>Work on getting the infrared remote control working</a:t>
            </a:r>
          </a:p>
          <a:p>
            <a:r>
              <a:rPr lang="en-US" sz="2800" dirty="0" smtClean="0"/>
              <a:t>The program you need is under sample programs in the </a:t>
            </a:r>
            <a:r>
              <a:rPr lang="en-US" sz="2800" dirty="0" err="1" smtClean="0"/>
              <a:t>RobotC</a:t>
            </a:r>
            <a:r>
              <a:rPr lang="en-US" sz="2800" dirty="0" smtClean="0"/>
              <a:t> IDE</a:t>
            </a:r>
          </a:p>
          <a:p>
            <a:r>
              <a:rPr lang="en-US" sz="2800" dirty="0" smtClean="0"/>
              <a:t>Success Criteria: you can drive the car around using the remote control</a:t>
            </a:r>
          </a:p>
          <a:p>
            <a:r>
              <a:rPr lang="en-US" sz="2800" dirty="0" smtClean="0"/>
              <a:t>Extra credit: create the puzzle cube assembly in Inventor</a:t>
            </a:r>
          </a:p>
          <a:p>
            <a:endParaRPr lang="en-US" dirty="0"/>
          </a:p>
        </p:txBody>
      </p:sp>
    </p:spTree>
    <p:extLst>
      <p:ext uri="{BB962C8B-B14F-4D97-AF65-F5344CB8AC3E}">
        <p14:creationId xmlns:p14="http://schemas.microsoft.com/office/powerpoint/2010/main" val="676822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Monday, Feb 26, 2018</a:t>
            </a:r>
            <a:endParaRPr lang="en-US" dirty="0"/>
          </a:p>
        </p:txBody>
      </p:sp>
      <p:sp>
        <p:nvSpPr>
          <p:cNvPr id="3" name="Content Placeholder 2"/>
          <p:cNvSpPr>
            <a:spLocks noGrp="1"/>
          </p:cNvSpPr>
          <p:nvPr>
            <p:ph idx="1"/>
          </p:nvPr>
        </p:nvSpPr>
        <p:spPr/>
        <p:txBody>
          <a:bodyPr/>
          <a:lstStyle/>
          <a:p>
            <a:r>
              <a:rPr lang="en-US" sz="2800" dirty="0" smtClean="0"/>
              <a:t>Continue working on robots through the class period</a:t>
            </a:r>
          </a:p>
          <a:p>
            <a:pPr lvl="0"/>
            <a:r>
              <a:rPr lang="en-US" sz="2800" dirty="0">
                <a:solidFill>
                  <a:srgbClr val="000000"/>
                </a:solidFill>
              </a:rPr>
              <a:t>Success Criteria: you can drive the car around using the remote control</a:t>
            </a:r>
          </a:p>
          <a:p>
            <a:r>
              <a:rPr lang="en-US" sz="2800" dirty="0" smtClean="0"/>
              <a:t>The program you need is in Schoology under VEX programs</a:t>
            </a:r>
          </a:p>
          <a:p>
            <a:r>
              <a:rPr lang="en-US" sz="2800" dirty="0" smtClean="0"/>
              <a:t>The VEX study guide will be due tomorrow</a:t>
            </a:r>
          </a:p>
          <a:p>
            <a:r>
              <a:rPr lang="en-US" b="1" u="sng" dirty="0" smtClean="0">
                <a:solidFill>
                  <a:srgbClr val="FF0000"/>
                </a:solidFill>
              </a:rPr>
              <a:t>Quiz Thursday</a:t>
            </a:r>
          </a:p>
          <a:p>
            <a:endParaRPr lang="en-US" dirty="0"/>
          </a:p>
        </p:txBody>
      </p:sp>
    </p:spTree>
    <p:extLst>
      <p:ext uri="{BB962C8B-B14F-4D97-AF65-F5344CB8AC3E}">
        <p14:creationId xmlns:p14="http://schemas.microsoft.com/office/powerpoint/2010/main" val="973069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Tuesday, Feb 27, 2018</a:t>
            </a:r>
            <a:endParaRPr lang="en-US" dirty="0"/>
          </a:p>
        </p:txBody>
      </p:sp>
      <p:sp>
        <p:nvSpPr>
          <p:cNvPr id="3" name="Content Placeholder 2"/>
          <p:cNvSpPr>
            <a:spLocks noGrp="1"/>
          </p:cNvSpPr>
          <p:nvPr>
            <p:ph idx="1"/>
          </p:nvPr>
        </p:nvSpPr>
        <p:spPr/>
        <p:txBody>
          <a:bodyPr/>
          <a:lstStyle/>
          <a:p>
            <a:r>
              <a:rPr lang="en-US" sz="2800" dirty="0" smtClean="0"/>
              <a:t>Highest Priority: complete the Arduino study guide</a:t>
            </a:r>
          </a:p>
          <a:p>
            <a:pPr lvl="1"/>
            <a:r>
              <a:rPr lang="en-US" sz="2400" dirty="0" smtClean="0"/>
              <a:t>A copy of the Arduino study guide is under “course resources” in Schoology</a:t>
            </a:r>
          </a:p>
          <a:p>
            <a:r>
              <a:rPr lang="en-US" sz="2800" dirty="0" smtClean="0"/>
              <a:t>All information you need is in the Arduino PowerPoint in Schoology</a:t>
            </a:r>
          </a:p>
          <a:p>
            <a:r>
              <a:rPr lang="en-US" sz="2800" dirty="0" smtClean="0"/>
              <a:t>The Arduino study guide will be due TODAY!</a:t>
            </a:r>
          </a:p>
          <a:p>
            <a:r>
              <a:rPr lang="en-US" b="1" u="sng" dirty="0" smtClean="0">
                <a:solidFill>
                  <a:srgbClr val="FF0000"/>
                </a:solidFill>
              </a:rPr>
              <a:t>Quiz Thursday</a:t>
            </a:r>
          </a:p>
          <a:p>
            <a:endParaRPr lang="en-US" dirty="0"/>
          </a:p>
        </p:txBody>
      </p:sp>
    </p:spTree>
    <p:extLst>
      <p:ext uri="{BB962C8B-B14F-4D97-AF65-F5344CB8AC3E}">
        <p14:creationId xmlns:p14="http://schemas.microsoft.com/office/powerpoint/2010/main" val="4899264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Tuesday, Feb 27, 2018</a:t>
            </a:r>
            <a:endParaRPr lang="en-US" dirty="0"/>
          </a:p>
        </p:txBody>
      </p:sp>
      <p:sp>
        <p:nvSpPr>
          <p:cNvPr id="3" name="Content Placeholder 2"/>
          <p:cNvSpPr>
            <a:spLocks noGrp="1"/>
          </p:cNvSpPr>
          <p:nvPr>
            <p:ph idx="1"/>
          </p:nvPr>
        </p:nvSpPr>
        <p:spPr/>
        <p:txBody>
          <a:bodyPr/>
          <a:lstStyle/>
          <a:p>
            <a:r>
              <a:rPr lang="en-US" sz="2800" dirty="0" smtClean="0"/>
              <a:t>Highest Priority: complete the VEX study guide</a:t>
            </a:r>
          </a:p>
          <a:p>
            <a:pPr lvl="1"/>
            <a:r>
              <a:rPr lang="en-US" sz="2400" dirty="0" smtClean="0"/>
              <a:t>A copy of the VEX study guide is under “course resources” in Schoology</a:t>
            </a:r>
          </a:p>
          <a:p>
            <a:r>
              <a:rPr lang="en-US" sz="2800" dirty="0"/>
              <a:t>I</a:t>
            </a:r>
            <a:r>
              <a:rPr lang="en-US" sz="2800" dirty="0" smtClean="0"/>
              <a:t>nformation you need is in the VEX PowerPoint in Schoology and the VEX Inventors Guide</a:t>
            </a:r>
          </a:p>
          <a:p>
            <a:r>
              <a:rPr lang="en-US" sz="2800" dirty="0" smtClean="0"/>
              <a:t>The VEX study guide will be due TODAY!</a:t>
            </a:r>
          </a:p>
          <a:p>
            <a:r>
              <a:rPr lang="en-US" b="1" u="sng" dirty="0" smtClean="0">
                <a:solidFill>
                  <a:srgbClr val="FF0000"/>
                </a:solidFill>
              </a:rPr>
              <a:t>Quiz Thursday</a:t>
            </a:r>
          </a:p>
          <a:p>
            <a:endParaRPr lang="en-US" dirty="0"/>
          </a:p>
        </p:txBody>
      </p:sp>
    </p:spTree>
    <p:extLst>
      <p:ext uri="{BB962C8B-B14F-4D97-AF65-F5344CB8AC3E}">
        <p14:creationId xmlns:p14="http://schemas.microsoft.com/office/powerpoint/2010/main" val="633318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Thursday, Mar 1, 2018</a:t>
            </a:r>
            <a:endParaRPr lang="en-US" dirty="0"/>
          </a:p>
        </p:txBody>
      </p:sp>
      <p:sp>
        <p:nvSpPr>
          <p:cNvPr id="3" name="Content Placeholder 2"/>
          <p:cNvSpPr>
            <a:spLocks noGrp="1"/>
          </p:cNvSpPr>
          <p:nvPr>
            <p:ph idx="1"/>
          </p:nvPr>
        </p:nvSpPr>
        <p:spPr/>
        <p:txBody>
          <a:bodyPr/>
          <a:lstStyle/>
          <a:p>
            <a:r>
              <a:rPr lang="en-US" dirty="0" smtClean="0"/>
              <a:t>Finish study Guide Review</a:t>
            </a:r>
          </a:p>
          <a:p>
            <a:r>
              <a:rPr lang="en-US" dirty="0" smtClean="0"/>
              <a:t>When finished with the review, you may work on your robots</a:t>
            </a:r>
          </a:p>
          <a:p>
            <a:r>
              <a:rPr lang="en-US" dirty="0" smtClean="0"/>
              <a:t>We have to be able to understand how the program relates to what the robot is doing</a:t>
            </a:r>
          </a:p>
          <a:p>
            <a:r>
              <a:rPr lang="en-US" dirty="0" smtClean="0"/>
              <a:t>Make the IR remote work!</a:t>
            </a:r>
          </a:p>
          <a:p>
            <a:r>
              <a:rPr lang="en-US" dirty="0" smtClean="0"/>
              <a:t>Test tomorrow!</a:t>
            </a:r>
            <a:endParaRPr lang="en-US" dirty="0"/>
          </a:p>
        </p:txBody>
      </p:sp>
    </p:spTree>
    <p:extLst>
      <p:ext uri="{BB962C8B-B14F-4D97-AF65-F5344CB8AC3E}">
        <p14:creationId xmlns:p14="http://schemas.microsoft.com/office/powerpoint/2010/main" val="2007882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Friday, Mar 2, 2018</a:t>
            </a:r>
            <a:endParaRPr lang="en-US" dirty="0"/>
          </a:p>
        </p:txBody>
      </p:sp>
      <p:sp>
        <p:nvSpPr>
          <p:cNvPr id="3" name="Content Placeholder 2"/>
          <p:cNvSpPr>
            <a:spLocks noGrp="1"/>
          </p:cNvSpPr>
          <p:nvPr>
            <p:ph idx="1"/>
          </p:nvPr>
        </p:nvSpPr>
        <p:spPr/>
        <p:txBody>
          <a:bodyPr/>
          <a:lstStyle/>
          <a:p>
            <a:r>
              <a:rPr lang="en-US" sz="4000" b="1" dirty="0" smtClean="0">
                <a:solidFill>
                  <a:srgbClr val="FF0000"/>
                </a:solidFill>
              </a:rPr>
              <a:t>QUIZ TODAY!</a:t>
            </a:r>
          </a:p>
          <a:p>
            <a:endParaRPr lang="en-US" sz="1800" b="1" dirty="0" smtClean="0">
              <a:solidFill>
                <a:srgbClr val="FF0000"/>
              </a:solidFill>
            </a:endParaRPr>
          </a:p>
          <a:p>
            <a:r>
              <a:rPr lang="en-US" dirty="0" smtClean="0"/>
              <a:t>Work on robots when finished</a:t>
            </a:r>
          </a:p>
          <a:p>
            <a:r>
              <a:rPr lang="en-US" dirty="0" smtClean="0"/>
              <a:t>Get the IR remote working</a:t>
            </a:r>
          </a:p>
          <a:p>
            <a:r>
              <a:rPr lang="en-US" dirty="0" smtClean="0"/>
              <a:t>A specific binary code is sent when you press a button</a:t>
            </a:r>
          </a:p>
          <a:p>
            <a:r>
              <a:rPr lang="en-US" dirty="0" smtClean="0"/>
              <a:t>The code is read by the IR receiver</a:t>
            </a:r>
          </a:p>
          <a:p>
            <a:r>
              <a:rPr lang="en-US" dirty="0" smtClean="0"/>
              <a:t>That code is tied to a function that produces an action</a:t>
            </a:r>
          </a:p>
          <a:p>
            <a:endParaRPr lang="en-US" dirty="0" smtClean="0"/>
          </a:p>
          <a:p>
            <a:endParaRPr lang="en-US" dirty="0"/>
          </a:p>
        </p:txBody>
      </p:sp>
    </p:spTree>
    <p:extLst>
      <p:ext uri="{BB962C8B-B14F-4D97-AF65-F5344CB8AC3E}">
        <p14:creationId xmlns:p14="http://schemas.microsoft.com/office/powerpoint/2010/main" val="4044490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Friday, Mar 2, 2018</a:t>
            </a:r>
            <a:endParaRPr lang="en-US" dirty="0"/>
          </a:p>
        </p:txBody>
      </p:sp>
      <p:sp>
        <p:nvSpPr>
          <p:cNvPr id="3" name="Content Placeholder 2"/>
          <p:cNvSpPr>
            <a:spLocks noGrp="1"/>
          </p:cNvSpPr>
          <p:nvPr>
            <p:ph idx="1"/>
          </p:nvPr>
        </p:nvSpPr>
        <p:spPr/>
        <p:txBody>
          <a:bodyPr/>
          <a:lstStyle/>
          <a:p>
            <a:r>
              <a:rPr lang="en-US" sz="2800" dirty="0" smtClean="0"/>
              <a:t>Continue working on robots through the class period</a:t>
            </a:r>
          </a:p>
          <a:p>
            <a:r>
              <a:rPr lang="en-US" sz="2800" dirty="0" smtClean="0"/>
              <a:t>Work on getting the remote control working</a:t>
            </a:r>
          </a:p>
          <a:p>
            <a:r>
              <a:rPr lang="en-US" sz="2800" dirty="0" smtClean="0"/>
              <a:t>The program you need is in Schoology in the VEX programs folder</a:t>
            </a:r>
          </a:p>
          <a:p>
            <a:r>
              <a:rPr lang="en-US" sz="2800" dirty="0" smtClean="0"/>
              <a:t>Success Criteria: you can drive the car around using the remote control</a:t>
            </a:r>
          </a:p>
          <a:p>
            <a:r>
              <a:rPr lang="en-US" dirty="0" smtClean="0"/>
              <a:t>We also need to work on having the robot drive itself autonomously </a:t>
            </a:r>
            <a:endParaRPr lang="en-US" dirty="0"/>
          </a:p>
        </p:txBody>
      </p:sp>
    </p:spTree>
    <p:extLst>
      <p:ext uri="{BB962C8B-B14F-4D97-AF65-F5344CB8AC3E}">
        <p14:creationId xmlns:p14="http://schemas.microsoft.com/office/powerpoint/2010/main" val="19012632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Thursday, Feb 15, 2018</a:t>
            </a:r>
            <a:endParaRPr lang="en-US" dirty="0"/>
          </a:p>
        </p:txBody>
      </p:sp>
      <p:sp>
        <p:nvSpPr>
          <p:cNvPr id="3" name="Content Placeholder 2"/>
          <p:cNvSpPr>
            <a:spLocks noGrp="1"/>
          </p:cNvSpPr>
          <p:nvPr>
            <p:ph idx="1"/>
          </p:nvPr>
        </p:nvSpPr>
        <p:spPr/>
        <p:txBody>
          <a:bodyPr/>
          <a:lstStyle/>
          <a:p>
            <a:r>
              <a:rPr lang="en-US" dirty="0" smtClean="0"/>
              <a:t>Continue working on robots through the class period</a:t>
            </a:r>
          </a:p>
          <a:p>
            <a:r>
              <a:rPr lang="en-US" dirty="0" smtClean="0"/>
              <a:t>We need to start looking at a program to make the robot move</a:t>
            </a:r>
          </a:p>
          <a:p>
            <a:r>
              <a:rPr lang="en-US" dirty="0" smtClean="0"/>
              <a:t>The program we use is called </a:t>
            </a:r>
            <a:r>
              <a:rPr lang="en-US" dirty="0" err="1" smtClean="0"/>
              <a:t>RobotC</a:t>
            </a:r>
            <a:endParaRPr lang="en-US" dirty="0" smtClean="0"/>
          </a:p>
          <a:p>
            <a:r>
              <a:rPr lang="en-US" dirty="0" smtClean="0"/>
              <a:t>Open the program, look at the interface</a:t>
            </a:r>
          </a:p>
          <a:p>
            <a:r>
              <a:rPr lang="en-US" dirty="0" smtClean="0"/>
              <a:t>Go to robotc.net to look at tutorials and try to get an introduction to this software</a:t>
            </a:r>
          </a:p>
        </p:txBody>
      </p:sp>
    </p:spTree>
    <p:extLst>
      <p:ext uri="{BB962C8B-B14F-4D97-AF65-F5344CB8AC3E}">
        <p14:creationId xmlns:p14="http://schemas.microsoft.com/office/powerpoint/2010/main" val="178761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5" y="274638"/>
            <a:ext cx="8229600" cy="715962"/>
          </a:xfrm>
        </p:spPr>
        <p:txBody>
          <a:bodyPr/>
          <a:lstStyle/>
          <a:p>
            <a:r>
              <a:rPr lang="en-US" dirty="0" smtClean="0"/>
              <a:t>Assignment Wednesday, Feb 21, 2018</a:t>
            </a:r>
            <a:endParaRPr lang="en-US" dirty="0"/>
          </a:p>
        </p:txBody>
      </p:sp>
      <p:sp>
        <p:nvSpPr>
          <p:cNvPr id="3" name="Content Placeholder 2"/>
          <p:cNvSpPr>
            <a:spLocks noGrp="1"/>
          </p:cNvSpPr>
          <p:nvPr>
            <p:ph idx="1"/>
          </p:nvPr>
        </p:nvSpPr>
        <p:spPr/>
        <p:txBody>
          <a:bodyPr/>
          <a:lstStyle/>
          <a:p>
            <a:r>
              <a:rPr lang="en-US" dirty="0" smtClean="0"/>
              <a:t>We will be starting a worksheet</a:t>
            </a:r>
          </a:p>
          <a:p>
            <a:r>
              <a:rPr lang="en-US" dirty="0" smtClean="0"/>
              <a:t>Resources can be found in Schoology</a:t>
            </a:r>
          </a:p>
          <a:p>
            <a:r>
              <a:rPr lang="en-US" dirty="0" smtClean="0"/>
              <a:t>Worksheet is due Friday</a:t>
            </a:r>
          </a:p>
          <a:p>
            <a:r>
              <a:rPr lang="en-US" dirty="0" smtClean="0"/>
              <a:t>There will be a quiz over this material (major grade)</a:t>
            </a:r>
          </a:p>
          <a:p>
            <a:endParaRPr lang="en-US" dirty="0" smtClean="0"/>
          </a:p>
        </p:txBody>
      </p:sp>
    </p:spTree>
    <p:extLst>
      <p:ext uri="{BB962C8B-B14F-4D97-AF65-F5344CB8AC3E}">
        <p14:creationId xmlns:p14="http://schemas.microsoft.com/office/powerpoint/2010/main" val="3477473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Monday, Feb 5</a:t>
            </a:r>
            <a:endParaRPr lang="en-US" dirty="0"/>
          </a:p>
        </p:txBody>
      </p:sp>
      <p:sp>
        <p:nvSpPr>
          <p:cNvPr id="3" name="Content Placeholder 2"/>
          <p:cNvSpPr>
            <a:spLocks noGrp="1"/>
          </p:cNvSpPr>
          <p:nvPr>
            <p:ph idx="1"/>
          </p:nvPr>
        </p:nvSpPr>
        <p:spPr>
          <a:xfrm>
            <a:off x="457200" y="1266825"/>
            <a:ext cx="8229600" cy="4830763"/>
          </a:xfrm>
        </p:spPr>
        <p:txBody>
          <a:bodyPr/>
          <a:lstStyle/>
          <a:p>
            <a:r>
              <a:rPr lang="en-US" dirty="0" smtClean="0"/>
              <a:t>Finish the worksheet in Schoology</a:t>
            </a:r>
          </a:p>
          <a:p>
            <a:pPr lvl="1"/>
            <a:r>
              <a:rPr lang="en-US" dirty="0" smtClean="0"/>
              <a:t>Inventor </a:t>
            </a:r>
            <a:r>
              <a:rPr lang="en-US" dirty="0" err="1" smtClean="0"/>
              <a:t>Wksht</a:t>
            </a:r>
            <a:r>
              <a:rPr lang="en-US" dirty="0" smtClean="0"/>
              <a:t> 1 using unit 4.1 in PLTW</a:t>
            </a:r>
          </a:p>
          <a:p>
            <a:r>
              <a:rPr lang="en-US" dirty="0" smtClean="0"/>
              <a:t>Begin video tutorials about Inventor</a:t>
            </a:r>
          </a:p>
          <a:p>
            <a:pPr lvl="1"/>
            <a:r>
              <a:rPr lang="en-US" dirty="0" smtClean="0"/>
              <a:t>Tutorials are also in Schoology</a:t>
            </a:r>
          </a:p>
          <a:p>
            <a:pPr lvl="1"/>
            <a:r>
              <a:rPr lang="en-US" dirty="0" smtClean="0"/>
              <a:t>Start in “First” folder</a:t>
            </a:r>
          </a:p>
          <a:p>
            <a:pPr lvl="1"/>
            <a:r>
              <a:rPr lang="en-US" dirty="0" smtClean="0"/>
              <a:t>Follow the tutorial in Inventor program</a:t>
            </a:r>
          </a:p>
          <a:p>
            <a:r>
              <a:rPr lang="en-US" dirty="0" smtClean="0"/>
              <a:t>THERE WILL BE A QUIZ OVER THIS MATERIAL ON FRIDAY!</a:t>
            </a:r>
            <a:endParaRPr lang="en-US" dirty="0"/>
          </a:p>
        </p:txBody>
      </p:sp>
    </p:spTree>
    <p:extLst>
      <p:ext uri="{BB962C8B-B14F-4D97-AF65-F5344CB8AC3E}">
        <p14:creationId xmlns:p14="http://schemas.microsoft.com/office/powerpoint/2010/main" val="34443755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5" y="274638"/>
            <a:ext cx="8229600" cy="715962"/>
          </a:xfrm>
        </p:spPr>
        <p:txBody>
          <a:bodyPr/>
          <a:lstStyle/>
          <a:p>
            <a:r>
              <a:rPr lang="en-US" dirty="0" smtClean="0"/>
              <a:t>Assignment Friday, Feb 23, 2018</a:t>
            </a:r>
            <a:endParaRPr lang="en-US" dirty="0"/>
          </a:p>
        </p:txBody>
      </p:sp>
      <p:sp>
        <p:nvSpPr>
          <p:cNvPr id="3" name="Content Placeholder 2"/>
          <p:cNvSpPr>
            <a:spLocks noGrp="1"/>
          </p:cNvSpPr>
          <p:nvPr>
            <p:ph idx="1"/>
          </p:nvPr>
        </p:nvSpPr>
        <p:spPr/>
        <p:txBody>
          <a:bodyPr/>
          <a:lstStyle/>
          <a:p>
            <a:r>
              <a:rPr lang="en-US" sz="2800" dirty="0"/>
              <a:t>The focus today is on learning to use more of the tools in Inventor</a:t>
            </a:r>
          </a:p>
          <a:p>
            <a:r>
              <a:rPr lang="en-US" sz="2800" dirty="0"/>
              <a:t>Watch the video in the </a:t>
            </a:r>
            <a:r>
              <a:rPr lang="en-US" sz="2800" dirty="0" smtClean="0"/>
              <a:t>third </a:t>
            </a:r>
            <a:r>
              <a:rPr lang="en-US" sz="2800" dirty="0"/>
              <a:t>folder in Schoology called </a:t>
            </a:r>
            <a:r>
              <a:rPr lang="en-US" sz="2800" dirty="0" smtClean="0"/>
              <a:t>“Pattern”, </a:t>
            </a:r>
            <a:r>
              <a:rPr lang="en-US" sz="2800" dirty="0"/>
              <a:t>follow the process </a:t>
            </a:r>
            <a:r>
              <a:rPr lang="en-US" sz="2800" dirty="0" smtClean="0"/>
              <a:t>shown</a:t>
            </a:r>
            <a:endParaRPr lang="en-US" sz="2800" dirty="0"/>
          </a:p>
          <a:p>
            <a:r>
              <a:rPr lang="en-US" sz="2800" dirty="0"/>
              <a:t>Create </a:t>
            </a:r>
            <a:r>
              <a:rPr lang="en-US" sz="2800" dirty="0" smtClean="0"/>
              <a:t>the object(s) shown in the video from scratch using Inventor</a:t>
            </a:r>
          </a:p>
          <a:p>
            <a:r>
              <a:rPr lang="en-US" sz="2800" dirty="0" smtClean="0">
                <a:solidFill>
                  <a:srgbClr val="000000"/>
                </a:solidFill>
              </a:rPr>
              <a:t>Specific </a:t>
            </a:r>
            <a:r>
              <a:rPr lang="en-US" sz="2800" dirty="0">
                <a:solidFill>
                  <a:srgbClr val="000000"/>
                </a:solidFill>
              </a:rPr>
              <a:t>objective: </a:t>
            </a:r>
            <a:r>
              <a:rPr lang="en-US" sz="2800" dirty="0" smtClean="0">
                <a:solidFill>
                  <a:srgbClr val="000000"/>
                </a:solidFill>
              </a:rPr>
              <a:t>learn how </a:t>
            </a:r>
            <a:r>
              <a:rPr lang="en-US" sz="2800" dirty="0">
                <a:solidFill>
                  <a:srgbClr val="000000"/>
                </a:solidFill>
              </a:rPr>
              <a:t>to use the </a:t>
            </a:r>
            <a:r>
              <a:rPr lang="en-US" sz="2800" dirty="0" smtClean="0">
                <a:solidFill>
                  <a:srgbClr val="000000"/>
                </a:solidFill>
              </a:rPr>
              <a:t>“pattern” tool in Inventor</a:t>
            </a:r>
            <a:endParaRPr lang="en-US" sz="2800" dirty="0">
              <a:solidFill>
                <a:srgbClr val="000000"/>
              </a:solidFill>
            </a:endParaRPr>
          </a:p>
          <a:p>
            <a:pPr lvl="0"/>
            <a:r>
              <a:rPr lang="en-US" sz="2800" dirty="0">
                <a:solidFill>
                  <a:srgbClr val="000000"/>
                </a:solidFill>
              </a:rPr>
              <a:t>Continue </a:t>
            </a:r>
            <a:r>
              <a:rPr lang="en-US" sz="2800" dirty="0" smtClean="0">
                <a:solidFill>
                  <a:srgbClr val="000000"/>
                </a:solidFill>
              </a:rPr>
              <a:t>by watching the next video called “construction geometry” and make the vase</a:t>
            </a:r>
            <a:endParaRPr lang="en-US" sz="2800" dirty="0">
              <a:solidFill>
                <a:srgbClr val="000000"/>
              </a:solidFill>
            </a:endParaRPr>
          </a:p>
          <a:p>
            <a:endParaRPr lang="en-US" dirty="0" smtClean="0"/>
          </a:p>
        </p:txBody>
      </p:sp>
    </p:spTree>
    <p:extLst>
      <p:ext uri="{BB962C8B-B14F-4D97-AF65-F5344CB8AC3E}">
        <p14:creationId xmlns:p14="http://schemas.microsoft.com/office/powerpoint/2010/main" val="1470992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latin typeface="Arial" charset="0"/>
              </a:rPr>
              <a:t>Solid </a:t>
            </a:r>
            <a:r>
              <a:rPr lang="en-US" dirty="0" smtClean="0">
                <a:latin typeface="Arial" charset="0"/>
              </a:rPr>
              <a:t>Modeling</a:t>
            </a:r>
            <a:endParaRPr lang="en-US" dirty="0"/>
          </a:p>
        </p:txBody>
      </p:sp>
      <p:sp>
        <p:nvSpPr>
          <p:cNvPr id="12" name="Content Placeholder 11"/>
          <p:cNvSpPr>
            <a:spLocks noGrp="1"/>
          </p:cNvSpPr>
          <p:nvPr>
            <p:ph idx="1"/>
          </p:nvPr>
        </p:nvSpPr>
        <p:spPr/>
        <p:txBody>
          <a:bodyPr/>
          <a:lstStyle/>
          <a:p>
            <a:pPr marL="0" indent="0">
              <a:buNone/>
            </a:pPr>
            <a:r>
              <a:rPr lang="en-US" sz="3000" dirty="0">
                <a:latin typeface="Arial" charset="0"/>
              </a:rPr>
              <a:t>Solid modeling is a type of 3D CAD process that represents the volume of an object, not just its lines and surfaces</a:t>
            </a:r>
            <a:endParaRPr lang="en-US" sz="3000" dirty="0"/>
          </a:p>
        </p:txBody>
      </p:sp>
      <p:grpSp>
        <p:nvGrpSpPr>
          <p:cNvPr id="4" name="Group 12"/>
          <p:cNvGrpSpPr>
            <a:grpSpLocks/>
          </p:cNvGrpSpPr>
          <p:nvPr/>
        </p:nvGrpSpPr>
        <p:grpSpPr bwMode="auto">
          <a:xfrm>
            <a:off x="228600" y="3046412"/>
            <a:ext cx="8686800" cy="2917825"/>
            <a:chOff x="144" y="2434"/>
            <a:chExt cx="5472" cy="1838"/>
          </a:xfrm>
        </p:grpSpPr>
        <p:pic>
          <p:nvPicPr>
            <p:cNvPr id="5" name="Picture 8" descr="wire_vs_sol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2434"/>
              <a:ext cx="3648"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p:nvGrpSpPr>
          <p:grpSpPr bwMode="auto">
            <a:xfrm>
              <a:off x="144" y="2640"/>
              <a:ext cx="5472" cy="518"/>
              <a:chOff x="144" y="2640"/>
              <a:chExt cx="5472" cy="518"/>
            </a:xfrm>
          </p:grpSpPr>
          <p:sp>
            <p:nvSpPr>
              <p:cNvPr id="7" name="Text Box 9"/>
              <p:cNvSpPr txBox="1">
                <a:spLocks noChangeArrowheads="1"/>
              </p:cNvSpPr>
              <p:nvPr/>
            </p:nvSpPr>
            <p:spPr bwMode="auto">
              <a:xfrm>
                <a:off x="144" y="2640"/>
                <a:ext cx="120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lgn="ctr"/>
                <a:r>
                  <a:rPr lang="en-US" i="1">
                    <a:solidFill>
                      <a:srgbClr val="A50021"/>
                    </a:solidFill>
                    <a:latin typeface="Arial" charset="0"/>
                  </a:rPr>
                  <a:t>Wireframe</a:t>
                </a:r>
              </a:p>
              <a:p>
                <a:pPr algn="ctr"/>
                <a:r>
                  <a:rPr lang="en-US" i="1">
                    <a:solidFill>
                      <a:srgbClr val="A50021"/>
                    </a:solidFill>
                    <a:latin typeface="Arial" charset="0"/>
                  </a:rPr>
                  <a:t>Model</a:t>
                </a:r>
              </a:p>
            </p:txBody>
          </p:sp>
          <p:sp>
            <p:nvSpPr>
              <p:cNvPr id="8" name="Text Box 10"/>
              <p:cNvSpPr txBox="1">
                <a:spLocks noChangeArrowheads="1"/>
              </p:cNvSpPr>
              <p:nvPr/>
            </p:nvSpPr>
            <p:spPr bwMode="auto">
              <a:xfrm>
                <a:off x="4368" y="264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a:solidFill>
                      <a:srgbClr val="A50021"/>
                    </a:solidFill>
                    <a:latin typeface="Arial" charset="0"/>
                  </a:rPr>
                  <a:t>Solid Model</a:t>
                </a:r>
              </a:p>
            </p:txBody>
          </p:sp>
        </p:grpSp>
      </p:grpSp>
    </p:spTree>
    <p:extLst>
      <p:ext uri="{BB962C8B-B14F-4D97-AF65-F5344CB8AC3E}">
        <p14:creationId xmlns:p14="http://schemas.microsoft.com/office/powerpoint/2010/main" val="36042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Modeling</a:t>
            </a:r>
            <a:endParaRPr lang="en-US" dirty="0"/>
          </a:p>
        </p:txBody>
      </p:sp>
      <p:sp>
        <p:nvSpPr>
          <p:cNvPr id="3" name="Content Placeholder 2"/>
          <p:cNvSpPr>
            <a:spLocks noGrp="1"/>
          </p:cNvSpPr>
          <p:nvPr>
            <p:ph idx="1"/>
          </p:nvPr>
        </p:nvSpPr>
        <p:spPr>
          <a:xfrm>
            <a:off x="4953000" y="1346201"/>
            <a:ext cx="3733800" cy="4267200"/>
          </a:xfrm>
        </p:spPr>
        <p:txBody>
          <a:bodyPr/>
          <a:lstStyle/>
          <a:p>
            <a:pPr marL="0" indent="0">
              <a:spcBef>
                <a:spcPct val="50000"/>
              </a:spcBef>
              <a:buNone/>
            </a:pPr>
            <a:r>
              <a:rPr lang="en-US" sz="2800" dirty="0">
                <a:latin typeface="Arial" charset="0"/>
              </a:rPr>
              <a:t>A </a:t>
            </a:r>
            <a:r>
              <a:rPr lang="en-US" sz="2800" i="1" dirty="0">
                <a:solidFill>
                  <a:srgbClr val="A50021"/>
                </a:solidFill>
                <a:latin typeface="Arial" charset="0"/>
              </a:rPr>
              <a:t>wireframe</a:t>
            </a:r>
            <a:r>
              <a:rPr lang="en-US" sz="2800" dirty="0">
                <a:latin typeface="Arial" charset="0"/>
              </a:rPr>
              <a:t> model does not give the viewer an idea of surface appearance, nor does it provide information regarding mass properties.</a:t>
            </a:r>
          </a:p>
          <a:p>
            <a:pPr marL="0" indent="0">
              <a:spcBef>
                <a:spcPct val="50000"/>
              </a:spcBef>
              <a:buNone/>
            </a:pPr>
            <a:r>
              <a:rPr lang="en-US" sz="2800" i="1" dirty="0">
                <a:latin typeface="Arial" charset="0"/>
              </a:rPr>
              <a:t>Wireframes</a:t>
            </a:r>
            <a:r>
              <a:rPr lang="en-US" sz="2800" dirty="0">
                <a:latin typeface="Arial" charset="0"/>
              </a:rPr>
              <a:t> are not solid models</a:t>
            </a:r>
            <a:r>
              <a:rPr lang="en-US" sz="2800" dirty="0" smtClean="0">
                <a:latin typeface="Arial" charset="0"/>
              </a:rPr>
              <a:t>.</a:t>
            </a:r>
            <a:endParaRPr lang="en-US" sz="2800" dirty="0">
              <a:latin typeface="Arial" charset="0"/>
            </a:endParaRPr>
          </a:p>
        </p:txBody>
      </p:sp>
      <p:grpSp>
        <p:nvGrpSpPr>
          <p:cNvPr id="4" name="Group 11"/>
          <p:cNvGrpSpPr>
            <a:grpSpLocks/>
          </p:cNvGrpSpPr>
          <p:nvPr/>
        </p:nvGrpSpPr>
        <p:grpSpPr bwMode="auto">
          <a:xfrm>
            <a:off x="609600" y="1337730"/>
            <a:ext cx="3886200" cy="4495800"/>
            <a:chOff x="432" y="1440"/>
            <a:chExt cx="2448" cy="2832"/>
          </a:xfrm>
        </p:grpSpPr>
        <p:pic>
          <p:nvPicPr>
            <p:cNvPr id="5" name="Picture 7" descr="wire_vs_solid"/>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432" y="1805"/>
              <a:ext cx="2448" cy="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480" y="1440"/>
              <a:ext cx="225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lgn="ctr">
                <a:spcBef>
                  <a:spcPct val="50000"/>
                </a:spcBef>
              </a:pPr>
              <a:r>
                <a:rPr lang="en-US" sz="3200" b="0" dirty="0">
                  <a:solidFill>
                    <a:schemeClr val="tx1"/>
                  </a:solidFill>
                  <a:latin typeface="Arial" charset="0"/>
                </a:rPr>
                <a:t>Wireframe Model</a:t>
              </a:r>
            </a:p>
          </p:txBody>
        </p:sp>
      </p:grpSp>
    </p:spTree>
    <p:extLst>
      <p:ext uri="{BB962C8B-B14F-4D97-AF65-F5344CB8AC3E}">
        <p14:creationId xmlns:p14="http://schemas.microsoft.com/office/powerpoint/2010/main" val="80965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Modeling</a:t>
            </a:r>
            <a:endParaRPr lang="en-US" dirty="0"/>
          </a:p>
        </p:txBody>
      </p:sp>
      <p:sp>
        <p:nvSpPr>
          <p:cNvPr id="3" name="Content Placeholder 2"/>
          <p:cNvSpPr>
            <a:spLocks noGrp="1"/>
          </p:cNvSpPr>
          <p:nvPr>
            <p:ph idx="1"/>
          </p:nvPr>
        </p:nvSpPr>
        <p:spPr>
          <a:xfrm>
            <a:off x="4470400" y="1773238"/>
            <a:ext cx="4114800" cy="3429000"/>
          </a:xfrm>
        </p:spPr>
        <p:txBody>
          <a:bodyPr/>
          <a:lstStyle/>
          <a:p>
            <a:pPr marL="0" indent="0">
              <a:buNone/>
            </a:pPr>
            <a:r>
              <a:rPr lang="en-US" sz="2800" dirty="0">
                <a:latin typeface="Arial" charset="0"/>
              </a:rPr>
              <a:t>A </a:t>
            </a:r>
            <a:r>
              <a:rPr lang="en-US" sz="2800" i="1" dirty="0">
                <a:solidFill>
                  <a:srgbClr val="A50021"/>
                </a:solidFill>
                <a:latin typeface="Arial" charset="0"/>
              </a:rPr>
              <a:t>solid model</a:t>
            </a:r>
            <a:r>
              <a:rPr lang="en-US" sz="2800" dirty="0">
                <a:latin typeface="Arial" charset="0"/>
              </a:rPr>
              <a:t> </a:t>
            </a:r>
            <a:r>
              <a:rPr lang="en-US" sz="2800" dirty="0" smtClean="0">
                <a:latin typeface="Arial" charset="0"/>
              </a:rPr>
              <a:t>sho</a:t>
            </a:r>
            <a:r>
              <a:rPr lang="en-US" sz="2800" dirty="0">
                <a:latin typeface="Arial" charset="0"/>
              </a:rPr>
              <a:t>ws how an object’s surfaces will appear, and provides information on surface area, volume, and weight. </a:t>
            </a:r>
          </a:p>
          <a:p>
            <a:endParaRPr lang="en-US" dirty="0"/>
          </a:p>
        </p:txBody>
      </p:sp>
      <p:pic>
        <p:nvPicPr>
          <p:cNvPr id="7" name="Picture 7" descr="wire_vs_solid"/>
          <p:cNvPicPr>
            <a:picLocks noChangeAspect="1" noChangeArrowheads="1"/>
          </p:cNvPicPr>
          <p:nvPr/>
        </p:nvPicPr>
        <p:blipFill>
          <a:blip r:embed="rId3">
            <a:extLst>
              <a:ext uri="{28A0092B-C50C-407E-A947-70E740481C1C}">
                <a14:useLocalDpi xmlns:a14="http://schemas.microsoft.com/office/drawing/2010/main" val="0"/>
              </a:ext>
            </a:extLst>
          </a:blip>
          <a:srcRect l="51961"/>
          <a:stretch>
            <a:fillRect/>
          </a:stretch>
        </p:blipFill>
        <p:spPr bwMode="auto">
          <a:xfrm>
            <a:off x="482600" y="2001838"/>
            <a:ext cx="37338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635000" y="1422400"/>
            <a:ext cx="358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lgn="ctr">
              <a:spcBef>
                <a:spcPct val="50000"/>
              </a:spcBef>
            </a:pPr>
            <a:r>
              <a:rPr lang="en-US" sz="3200" b="0" dirty="0">
                <a:solidFill>
                  <a:schemeClr val="tx1"/>
                </a:solidFill>
                <a:latin typeface="Arial" charset="0"/>
              </a:rPr>
              <a:t>Solid Model</a:t>
            </a:r>
          </a:p>
        </p:txBody>
      </p:sp>
    </p:spTree>
    <p:extLst>
      <p:ext uri="{BB962C8B-B14F-4D97-AF65-F5344CB8AC3E}">
        <p14:creationId xmlns:p14="http://schemas.microsoft.com/office/powerpoint/2010/main" val="22991709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Modeling</a:t>
            </a:r>
            <a:endParaRPr lang="en-US" dirty="0"/>
          </a:p>
        </p:txBody>
      </p:sp>
      <p:sp>
        <p:nvSpPr>
          <p:cNvPr id="3" name="Content Placeholder 2"/>
          <p:cNvSpPr>
            <a:spLocks noGrp="1"/>
          </p:cNvSpPr>
          <p:nvPr>
            <p:ph idx="1"/>
          </p:nvPr>
        </p:nvSpPr>
        <p:spPr>
          <a:xfrm>
            <a:off x="457200" y="1295401"/>
            <a:ext cx="8229600" cy="1371600"/>
          </a:xfrm>
        </p:spPr>
        <p:txBody>
          <a:bodyPr/>
          <a:lstStyle/>
          <a:p>
            <a:pPr marL="0" indent="0">
              <a:buNone/>
            </a:pPr>
            <a:r>
              <a:rPr lang="en-US" i="1" dirty="0">
                <a:latin typeface="Arial" charset="0"/>
              </a:rPr>
              <a:t>Solid CAD models are the result of </a:t>
            </a:r>
            <a:r>
              <a:rPr lang="en-US" i="1" dirty="0" smtClean="0">
                <a:solidFill>
                  <a:srgbClr val="C00000"/>
                </a:solidFill>
                <a:latin typeface="Arial" charset="0"/>
              </a:rPr>
              <a:t>additive</a:t>
            </a:r>
            <a:r>
              <a:rPr lang="en-US" i="1" dirty="0" smtClean="0">
                <a:latin typeface="Arial" charset="0"/>
              </a:rPr>
              <a:t> and/or </a:t>
            </a:r>
            <a:r>
              <a:rPr lang="en-US" i="1" dirty="0">
                <a:solidFill>
                  <a:srgbClr val="C00000"/>
                </a:solidFill>
                <a:latin typeface="Arial" charset="0"/>
              </a:rPr>
              <a:t>subtractive</a:t>
            </a:r>
            <a:r>
              <a:rPr lang="en-US" i="1" dirty="0">
                <a:latin typeface="Arial" charset="0"/>
              </a:rPr>
              <a:t> processes</a:t>
            </a:r>
            <a:r>
              <a:rPr lang="en-US" i="1" dirty="0" smtClean="0">
                <a:solidFill>
                  <a:srgbClr val="00386B"/>
                </a:solidFill>
                <a:latin typeface="Arial" charset="0"/>
              </a:rPr>
              <a:t>.</a:t>
            </a:r>
          </a:p>
          <a:p>
            <a:pPr>
              <a:spcBef>
                <a:spcPct val="50000"/>
              </a:spcBef>
            </a:pPr>
            <a:r>
              <a:rPr lang="en-US" dirty="0">
                <a:latin typeface="Arial" charset="0"/>
              </a:rPr>
              <a:t>All CAD solid modeling programs </a:t>
            </a:r>
            <a:r>
              <a:rPr lang="en-US" dirty="0" smtClean="0">
                <a:latin typeface="Arial" charset="0"/>
              </a:rPr>
              <a:t>u</a:t>
            </a:r>
            <a:r>
              <a:rPr lang="en-US" dirty="0">
                <a:latin typeface="Arial" charset="0"/>
              </a:rPr>
              <a:t>s</a:t>
            </a:r>
            <a:r>
              <a:rPr lang="en-US" dirty="0" smtClean="0">
                <a:latin typeface="Arial" charset="0"/>
              </a:rPr>
              <a:t>e </a:t>
            </a:r>
            <a:r>
              <a:rPr lang="en-US" i="1" dirty="0">
                <a:solidFill>
                  <a:srgbClr val="A50021"/>
                </a:solidFill>
                <a:latin typeface="Arial" charset="0"/>
              </a:rPr>
              <a:t>additive</a:t>
            </a:r>
            <a:r>
              <a:rPr lang="en-US" dirty="0">
                <a:latin typeface="Arial" charset="0"/>
              </a:rPr>
              <a:t> and </a:t>
            </a:r>
            <a:r>
              <a:rPr lang="en-US" i="1" dirty="0">
                <a:solidFill>
                  <a:srgbClr val="A50021"/>
                </a:solidFill>
                <a:latin typeface="Arial" charset="0"/>
              </a:rPr>
              <a:t>subtractive</a:t>
            </a:r>
            <a:r>
              <a:rPr lang="en-US" dirty="0">
                <a:latin typeface="Arial" charset="0"/>
              </a:rPr>
              <a:t> modeling methods to create virtual 3D objects.</a:t>
            </a:r>
          </a:p>
          <a:p>
            <a:pPr>
              <a:spcBef>
                <a:spcPct val="50000"/>
              </a:spcBef>
            </a:pPr>
            <a:r>
              <a:rPr lang="en-US" dirty="0">
                <a:latin typeface="Arial" charset="0"/>
              </a:rPr>
              <a:t>They are also referred to as </a:t>
            </a:r>
            <a:r>
              <a:rPr lang="en-US" i="1" dirty="0">
                <a:solidFill>
                  <a:srgbClr val="A50021"/>
                </a:solidFill>
                <a:latin typeface="Arial" charset="0"/>
              </a:rPr>
              <a:t>Boolean operations</a:t>
            </a:r>
            <a:r>
              <a:rPr lang="en-US" dirty="0">
                <a:latin typeface="Arial" charset="0"/>
              </a:rPr>
              <a:t>, named after the 18</a:t>
            </a:r>
            <a:r>
              <a:rPr lang="en-US" baseline="30000" dirty="0">
                <a:latin typeface="Arial" charset="0"/>
              </a:rPr>
              <a:t>th</a:t>
            </a:r>
            <a:r>
              <a:rPr lang="en-US" dirty="0">
                <a:latin typeface="Arial" charset="0"/>
              </a:rPr>
              <a:t> century English mathematician Charles Boole.</a:t>
            </a:r>
          </a:p>
          <a:p>
            <a:endParaRPr lang="en-US" i="1" dirty="0">
              <a:solidFill>
                <a:srgbClr val="A50021"/>
              </a:solidFill>
              <a:latin typeface="Arial" charset="0"/>
            </a:endParaRPr>
          </a:p>
          <a:p>
            <a:endParaRPr lang="en-US" dirty="0"/>
          </a:p>
        </p:txBody>
      </p:sp>
    </p:spTree>
    <p:extLst>
      <p:ext uri="{BB962C8B-B14F-4D97-AF65-F5344CB8AC3E}">
        <p14:creationId xmlns:p14="http://schemas.microsoft.com/office/powerpoint/2010/main" val="873909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Additive Methods</a:t>
            </a:r>
            <a:endParaRPr lang="en-US" dirty="0"/>
          </a:p>
        </p:txBody>
      </p:sp>
      <p:sp>
        <p:nvSpPr>
          <p:cNvPr id="3" name="Content Placeholder 2"/>
          <p:cNvSpPr>
            <a:spLocks noGrp="1"/>
          </p:cNvSpPr>
          <p:nvPr>
            <p:ph idx="1"/>
          </p:nvPr>
        </p:nvSpPr>
        <p:spPr>
          <a:xfrm>
            <a:off x="457200" y="1295401"/>
            <a:ext cx="8229600" cy="3962400"/>
          </a:xfrm>
        </p:spPr>
        <p:txBody>
          <a:bodyPr/>
          <a:lstStyle/>
          <a:p>
            <a:pPr>
              <a:spcBef>
                <a:spcPct val="50000"/>
              </a:spcBef>
            </a:pPr>
            <a:r>
              <a:rPr lang="en-US" dirty="0">
                <a:latin typeface="Arial" charset="0"/>
              </a:rPr>
              <a:t>A </a:t>
            </a:r>
            <a:r>
              <a:rPr lang="en-US" dirty="0" smtClean="0">
                <a:latin typeface="Arial" charset="0"/>
              </a:rPr>
              <a:t>three-dimensional object </a:t>
            </a:r>
            <a:r>
              <a:rPr lang="en-US" dirty="0">
                <a:latin typeface="Arial" charset="0"/>
              </a:rPr>
              <a:t>can be viewed as the combination of two or more simple forms.</a:t>
            </a:r>
          </a:p>
          <a:p>
            <a:pPr>
              <a:spcBef>
                <a:spcPct val="50000"/>
              </a:spcBef>
            </a:pPr>
            <a:r>
              <a:rPr lang="en-US" dirty="0">
                <a:latin typeface="Arial" charset="0"/>
              </a:rPr>
              <a:t>In the creation of real-world objects, this method is represented by construction processes, such as </a:t>
            </a:r>
            <a:r>
              <a:rPr lang="en-US" i="1" dirty="0">
                <a:solidFill>
                  <a:srgbClr val="0000FF"/>
                </a:solidFill>
                <a:latin typeface="Arial" charset="0"/>
              </a:rPr>
              <a:t>welding</a:t>
            </a:r>
            <a:r>
              <a:rPr lang="en-US" dirty="0">
                <a:solidFill>
                  <a:srgbClr val="0000FF"/>
                </a:solidFill>
                <a:latin typeface="Arial" charset="0"/>
              </a:rPr>
              <a:t>, </a:t>
            </a:r>
            <a:r>
              <a:rPr lang="en-US" i="1" dirty="0">
                <a:solidFill>
                  <a:srgbClr val="0000FF"/>
                </a:solidFill>
                <a:latin typeface="Arial" charset="0"/>
              </a:rPr>
              <a:t>gluing</a:t>
            </a:r>
            <a:r>
              <a:rPr lang="en-US" dirty="0">
                <a:latin typeface="Arial" charset="0"/>
              </a:rPr>
              <a:t>, </a:t>
            </a:r>
            <a:r>
              <a:rPr lang="en-US" i="1" dirty="0">
                <a:solidFill>
                  <a:srgbClr val="0000FF"/>
                </a:solidFill>
                <a:latin typeface="Arial" charset="0"/>
              </a:rPr>
              <a:t>mechanical fastening</a:t>
            </a:r>
            <a:r>
              <a:rPr lang="en-US" dirty="0">
                <a:latin typeface="Arial" charset="0"/>
              </a:rPr>
              <a:t>, and </a:t>
            </a:r>
            <a:r>
              <a:rPr lang="en-US" i="1" dirty="0">
                <a:solidFill>
                  <a:srgbClr val="0000FF"/>
                </a:solidFill>
                <a:latin typeface="Arial" charset="0"/>
              </a:rPr>
              <a:t>joinery</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1527986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Additive Methods</a:t>
            </a:r>
            <a:endParaRPr lang="en-US" dirty="0"/>
          </a:p>
        </p:txBody>
      </p:sp>
      <p:pic>
        <p:nvPicPr>
          <p:cNvPr id="5" name="Picture 9" descr="additive_solids"/>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4689"/>
          <a:stretch/>
        </p:blipFill>
        <p:spPr bwMode="auto">
          <a:xfrm>
            <a:off x="3233420" y="2242343"/>
            <a:ext cx="2405391"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936385" y="4761309"/>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smtClean="0">
                <a:solidFill>
                  <a:srgbClr val="A50021"/>
                </a:solidFill>
                <a:latin typeface="Arial" charset="0"/>
              </a:rPr>
              <a:t>Method 1</a:t>
            </a:r>
            <a:endParaRPr lang="en-US" i="1" dirty="0">
              <a:solidFill>
                <a:srgbClr val="A50021"/>
              </a:solidFill>
              <a:latin typeface="Arial" charset="0"/>
            </a:endParaRPr>
          </a:p>
        </p:txBody>
      </p:sp>
      <p:sp>
        <p:nvSpPr>
          <p:cNvPr id="9" name="Text Box 16"/>
          <p:cNvSpPr txBox="1">
            <a:spLocks noChangeArrowheads="1"/>
          </p:cNvSpPr>
          <p:nvPr/>
        </p:nvSpPr>
        <p:spPr bwMode="auto">
          <a:xfrm>
            <a:off x="3652965" y="4761309"/>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smtClean="0">
                <a:solidFill>
                  <a:srgbClr val="A50021"/>
                </a:solidFill>
                <a:latin typeface="Arial" charset="0"/>
              </a:rPr>
              <a:t>Method 2</a:t>
            </a:r>
            <a:endParaRPr lang="en-US" i="1" dirty="0">
              <a:solidFill>
                <a:srgbClr val="A50021"/>
              </a:solidFill>
              <a:latin typeface="Arial" charset="0"/>
            </a:endParaRPr>
          </a:p>
        </p:txBody>
      </p:sp>
      <p:pic>
        <p:nvPicPr>
          <p:cNvPr id="11" name="Picture 11" descr="puzzlepiecetaped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7750" y="2223293"/>
            <a:ext cx="25908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6"/>
          <p:cNvSpPr txBox="1">
            <a:spLocks noChangeArrowheads="1"/>
          </p:cNvSpPr>
          <p:nvPr/>
        </p:nvSpPr>
        <p:spPr bwMode="auto">
          <a:xfrm>
            <a:off x="6470650" y="4761309"/>
            <a:ext cx="166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smtClean="0">
                <a:solidFill>
                  <a:srgbClr val="A50021"/>
                </a:solidFill>
                <a:latin typeface="Arial" charset="0"/>
              </a:rPr>
              <a:t>Method 3</a:t>
            </a:r>
            <a:endParaRPr lang="en-US" i="1" dirty="0">
              <a:solidFill>
                <a:srgbClr val="A50021"/>
              </a:solidFill>
              <a:latin typeface="Arial" charset="0"/>
            </a:endParaRPr>
          </a:p>
        </p:txBody>
      </p:sp>
      <p:pic>
        <p:nvPicPr>
          <p:cNvPr id="14" name="Picture 7" descr="wire_vs_solid"/>
          <p:cNvPicPr>
            <a:picLocks noChangeAspect="1" noChangeArrowheads="1"/>
          </p:cNvPicPr>
          <p:nvPr/>
        </p:nvPicPr>
        <p:blipFill>
          <a:blip r:embed="rId5" cstate="print">
            <a:extLst>
              <a:ext uri="{28A0092B-C50C-407E-A947-70E740481C1C}">
                <a14:useLocalDpi xmlns:a14="http://schemas.microsoft.com/office/drawing/2010/main" val="0"/>
              </a:ext>
            </a:extLst>
          </a:blip>
          <a:srcRect l="51961"/>
          <a:stretch>
            <a:fillRect/>
          </a:stretch>
        </p:blipFill>
        <p:spPr bwMode="auto">
          <a:xfrm>
            <a:off x="5610322" y="64859"/>
            <a:ext cx="1981200" cy="20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98028" y="2143164"/>
            <a:ext cx="3165877" cy="2462968"/>
            <a:chOff x="98028" y="2371763"/>
            <a:chExt cx="3165877" cy="2462968"/>
          </a:xfrm>
        </p:grpSpPr>
        <p:pic>
          <p:nvPicPr>
            <p:cNvPr id="16" name="Picture 9" descr="additive_solids"/>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50000"/>
            <a:stretch/>
          </p:blipFill>
          <p:spPr bwMode="auto">
            <a:xfrm>
              <a:off x="512950" y="2394743"/>
              <a:ext cx="275095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flipH="1" flipV="1">
              <a:off x="1321685" y="2437912"/>
              <a:ext cx="331470" cy="198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891155" y="2706518"/>
              <a:ext cx="373765" cy="223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9686366">
              <a:off x="762873" y="2371763"/>
              <a:ext cx="705468" cy="276999"/>
            </a:xfrm>
            <a:prstGeom prst="rect">
              <a:avLst/>
            </a:prstGeom>
            <a:noFill/>
          </p:spPr>
          <p:txBody>
            <a:bodyPr wrap="square" rtlCol="0">
              <a:spAutoFit/>
            </a:bodyPr>
            <a:lstStyle/>
            <a:p>
              <a:r>
                <a:rPr lang="en-US" sz="1200" dirty="0" smtClean="0"/>
                <a:t>0.75 in.</a:t>
              </a:r>
              <a:endParaRPr lang="en-US" sz="1200" dirty="0"/>
            </a:p>
          </p:txBody>
        </p:sp>
        <p:cxnSp>
          <p:nvCxnSpPr>
            <p:cNvPr id="20" name="Straight Arrow Connector 19"/>
            <p:cNvCxnSpPr/>
            <p:nvPr/>
          </p:nvCxnSpPr>
          <p:spPr>
            <a:xfrm flipV="1">
              <a:off x="981075" y="2487442"/>
              <a:ext cx="439670" cy="276713"/>
            </a:xfrm>
            <a:prstGeom prst="straightConnector1">
              <a:avLst/>
            </a:prstGeom>
            <a:ln>
              <a:solidFill>
                <a:schemeClr val="tx1"/>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56840" y="3398032"/>
              <a:ext cx="331470" cy="198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26310" y="3666638"/>
              <a:ext cx="373765" cy="223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9686366">
              <a:off x="98028" y="3331883"/>
              <a:ext cx="705468" cy="276999"/>
            </a:xfrm>
            <a:prstGeom prst="rect">
              <a:avLst/>
            </a:prstGeom>
            <a:noFill/>
          </p:spPr>
          <p:txBody>
            <a:bodyPr wrap="square" rtlCol="0">
              <a:spAutoFit/>
            </a:bodyPr>
            <a:lstStyle/>
            <a:p>
              <a:r>
                <a:rPr lang="en-US" sz="1200" dirty="0" smtClean="0"/>
                <a:t>0.75 in.</a:t>
              </a:r>
              <a:endParaRPr lang="en-US" sz="1200" dirty="0"/>
            </a:p>
          </p:txBody>
        </p:sp>
        <p:cxnSp>
          <p:nvCxnSpPr>
            <p:cNvPr id="29" name="Straight Arrow Connector 28"/>
            <p:cNvCxnSpPr/>
            <p:nvPr/>
          </p:nvCxnSpPr>
          <p:spPr>
            <a:xfrm flipV="1">
              <a:off x="316230" y="3447562"/>
              <a:ext cx="439670" cy="276713"/>
            </a:xfrm>
            <a:prstGeom prst="straightConnector1">
              <a:avLst/>
            </a:prstGeom>
            <a:ln>
              <a:solidFill>
                <a:schemeClr val="tx1"/>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flipH="1" flipV="1">
            <a:off x="5629037" y="3790950"/>
            <a:ext cx="331470" cy="198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583663" y="4292052"/>
            <a:ext cx="373765" cy="223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5369543" y="3933287"/>
            <a:ext cx="705468" cy="276999"/>
          </a:xfrm>
          <a:prstGeom prst="rect">
            <a:avLst/>
          </a:prstGeom>
          <a:noFill/>
        </p:spPr>
        <p:txBody>
          <a:bodyPr wrap="square" rtlCol="0">
            <a:spAutoFit/>
          </a:bodyPr>
          <a:lstStyle/>
          <a:p>
            <a:r>
              <a:rPr lang="en-US" sz="1200" dirty="0" smtClean="0"/>
              <a:t>0.75 in.</a:t>
            </a:r>
            <a:endParaRPr lang="en-US" sz="1200" dirty="0"/>
          </a:p>
        </p:txBody>
      </p:sp>
      <p:cxnSp>
        <p:nvCxnSpPr>
          <p:cNvPr id="35" name="Straight Arrow Connector 34"/>
          <p:cNvCxnSpPr/>
          <p:nvPr/>
        </p:nvCxnSpPr>
        <p:spPr>
          <a:xfrm flipV="1">
            <a:off x="5855619" y="3931920"/>
            <a:ext cx="0" cy="526891"/>
          </a:xfrm>
          <a:prstGeom prst="straightConnector1">
            <a:avLst/>
          </a:prstGeom>
          <a:ln>
            <a:solidFill>
              <a:schemeClr val="tx1"/>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347987" y="2802873"/>
            <a:ext cx="331470" cy="198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302613" y="3303975"/>
            <a:ext cx="373765" cy="223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5088493" y="2945210"/>
            <a:ext cx="705468" cy="276999"/>
          </a:xfrm>
          <a:prstGeom prst="rect">
            <a:avLst/>
          </a:prstGeom>
          <a:noFill/>
        </p:spPr>
        <p:txBody>
          <a:bodyPr wrap="square" rtlCol="0">
            <a:spAutoFit/>
          </a:bodyPr>
          <a:lstStyle/>
          <a:p>
            <a:r>
              <a:rPr lang="en-US" sz="1200" dirty="0" smtClean="0"/>
              <a:t>0.75 in.</a:t>
            </a:r>
            <a:endParaRPr lang="en-US" sz="1200" dirty="0"/>
          </a:p>
        </p:txBody>
      </p:sp>
      <p:cxnSp>
        <p:nvCxnSpPr>
          <p:cNvPr id="40" name="Straight Arrow Connector 39"/>
          <p:cNvCxnSpPr/>
          <p:nvPr/>
        </p:nvCxnSpPr>
        <p:spPr>
          <a:xfrm flipV="1">
            <a:off x="5574569" y="2929890"/>
            <a:ext cx="0" cy="540492"/>
          </a:xfrm>
          <a:prstGeom prst="straightConnector1">
            <a:avLst/>
          </a:prstGeom>
          <a:ln>
            <a:solidFill>
              <a:schemeClr val="tx1"/>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35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34" grpId="0"/>
      <p:bldP spid="3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7" descr="wire_vs_solid"/>
          <p:cNvPicPr>
            <a:picLocks noChangeAspect="1" noChangeArrowheads="1"/>
          </p:cNvPicPr>
          <p:nvPr/>
        </p:nvPicPr>
        <p:blipFill>
          <a:blip r:embed="rId3" cstate="print">
            <a:extLst>
              <a:ext uri="{28A0092B-C50C-407E-A947-70E740481C1C}">
                <a14:useLocalDpi xmlns:a14="http://schemas.microsoft.com/office/drawing/2010/main" val="0"/>
              </a:ext>
            </a:extLst>
          </a:blip>
          <a:srcRect l="51961"/>
          <a:stretch>
            <a:fillRect/>
          </a:stretch>
        </p:blipFill>
        <p:spPr bwMode="auto">
          <a:xfrm>
            <a:off x="6566359" y="152804"/>
            <a:ext cx="1981200" cy="20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4820" y="1682012"/>
            <a:ext cx="3354441" cy="338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410" y="1429335"/>
            <a:ext cx="3280410" cy="328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47638"/>
            <a:ext cx="8229600" cy="715962"/>
          </a:xfrm>
        </p:spPr>
        <p:txBody>
          <a:bodyPr/>
          <a:lstStyle/>
          <a:p>
            <a:r>
              <a:rPr lang="en-US" sz="3400" dirty="0"/>
              <a:t>Your </a:t>
            </a:r>
            <a:r>
              <a:rPr lang="en-US" sz="3400" dirty="0" smtClean="0"/>
              <a:t>Turn </a:t>
            </a:r>
            <a:r>
              <a:rPr lang="en-US" dirty="0" smtClean="0"/>
              <a:t>– </a:t>
            </a:r>
            <a:r>
              <a:rPr lang="en-US" sz="2400" dirty="0" smtClean="0"/>
              <a:t>Additive  </a:t>
            </a:r>
            <a:r>
              <a:rPr lang="en-US" sz="2400" dirty="0"/>
              <a:t>Methods</a:t>
            </a:r>
          </a:p>
        </p:txBody>
      </p:sp>
      <p:sp>
        <p:nvSpPr>
          <p:cNvPr id="15" name="TextBox 14"/>
          <p:cNvSpPr txBox="1"/>
          <p:nvPr/>
        </p:nvSpPr>
        <p:spPr>
          <a:xfrm>
            <a:off x="579120" y="874375"/>
            <a:ext cx="5288280" cy="830997"/>
          </a:xfrm>
          <a:prstGeom prst="rect">
            <a:avLst/>
          </a:prstGeom>
          <a:noFill/>
        </p:spPr>
        <p:txBody>
          <a:bodyPr wrap="square" rtlCol="0">
            <a:spAutoFit/>
          </a:bodyPr>
          <a:lstStyle/>
          <a:p>
            <a:r>
              <a:rPr lang="en-US" sz="2400" dirty="0" smtClean="0">
                <a:solidFill>
                  <a:srgbClr val="0070C0"/>
                </a:solidFill>
              </a:rPr>
              <a:t>STEP 1. Create a portion of the part with a constant thickness</a:t>
            </a:r>
            <a:endParaRPr lang="en-US" sz="2400" dirty="0">
              <a:solidFill>
                <a:srgbClr val="0070C0"/>
              </a:solidFill>
            </a:endParaRPr>
          </a:p>
        </p:txBody>
      </p:sp>
      <p:sp>
        <p:nvSpPr>
          <p:cNvPr id="6" name="TextBox 5"/>
          <p:cNvSpPr txBox="1"/>
          <p:nvPr/>
        </p:nvSpPr>
        <p:spPr>
          <a:xfrm>
            <a:off x="422099" y="5111056"/>
            <a:ext cx="8497397" cy="830997"/>
          </a:xfrm>
          <a:prstGeom prst="rect">
            <a:avLst/>
          </a:prstGeom>
          <a:noFill/>
        </p:spPr>
        <p:txBody>
          <a:bodyPr wrap="square" rtlCol="0">
            <a:spAutoFit/>
          </a:bodyPr>
          <a:lstStyle/>
          <a:p>
            <a:pPr marL="342900" indent="-342900">
              <a:buFont typeface="Arial" pitchFamily="34" charset="0"/>
              <a:buChar char="•"/>
            </a:pPr>
            <a:r>
              <a:rPr lang="en-US" sz="2400" dirty="0" smtClean="0"/>
              <a:t>Sketch and dimension a shape to represent a portion of the part with a constant thickness. </a:t>
            </a:r>
            <a:endParaRPr lang="en-US" sz="2400" dirty="0" smtClean="0">
              <a:solidFill>
                <a:srgbClr val="FF0000"/>
              </a:solidFill>
            </a:endParaRPr>
          </a:p>
        </p:txBody>
      </p:sp>
      <p:sp>
        <p:nvSpPr>
          <p:cNvPr id="17" name="TextBox 16"/>
          <p:cNvSpPr txBox="1"/>
          <p:nvPr/>
        </p:nvSpPr>
        <p:spPr>
          <a:xfrm>
            <a:off x="422099" y="5992932"/>
            <a:ext cx="6983002" cy="461665"/>
          </a:xfrm>
          <a:prstGeom prst="rect">
            <a:avLst/>
          </a:prstGeom>
          <a:noFill/>
        </p:spPr>
        <p:txBody>
          <a:bodyPr wrap="none" rtlCol="0">
            <a:spAutoFit/>
          </a:bodyPr>
          <a:lstStyle/>
          <a:p>
            <a:pPr marL="342900" indent="-342900">
              <a:buFont typeface="Arial" pitchFamily="34" charset="0"/>
              <a:buChar char="•"/>
            </a:pPr>
            <a:r>
              <a:rPr lang="en-US" sz="2400" dirty="0" smtClean="0"/>
              <a:t>Extrude the shape to the appropriate thickness.</a:t>
            </a:r>
            <a:endParaRPr lang="en-US" sz="2400" dirty="0"/>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6384" y="259222"/>
            <a:ext cx="2121150" cy="177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9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500"/>
                                        <p:tgtEl>
                                          <p:spTgt spid="10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5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fade">
                                      <p:cBhvr>
                                        <p:cTn id="2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915" y="1854882"/>
            <a:ext cx="43624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858" r="10447"/>
          <a:stretch/>
        </p:blipFill>
        <p:spPr bwMode="auto">
          <a:xfrm>
            <a:off x="2319019" y="1457701"/>
            <a:ext cx="2526031"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descr="wire_vs_soli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832" r="1"/>
          <a:stretch/>
        </p:blipFill>
        <p:spPr bwMode="auto">
          <a:xfrm>
            <a:off x="6675120" y="64858"/>
            <a:ext cx="2151436" cy="20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931" y="96618"/>
            <a:ext cx="2253625" cy="188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47638"/>
            <a:ext cx="8229600" cy="715962"/>
          </a:xfrm>
        </p:spPr>
        <p:txBody>
          <a:bodyPr/>
          <a:lstStyle/>
          <a:p>
            <a:r>
              <a:rPr lang="en-US" sz="3400" dirty="0" smtClean="0"/>
              <a:t>Your Turn </a:t>
            </a:r>
            <a:r>
              <a:rPr lang="en-US" dirty="0" smtClean="0"/>
              <a:t>– </a:t>
            </a:r>
            <a:r>
              <a:rPr lang="en-US" sz="2400" dirty="0" smtClean="0"/>
              <a:t>Additive  </a:t>
            </a:r>
            <a:r>
              <a:rPr lang="en-US" sz="2400" dirty="0"/>
              <a:t>Methods</a:t>
            </a:r>
          </a:p>
        </p:txBody>
      </p:sp>
      <p:sp>
        <p:nvSpPr>
          <p:cNvPr id="15" name="TextBox 14"/>
          <p:cNvSpPr txBox="1"/>
          <p:nvPr/>
        </p:nvSpPr>
        <p:spPr>
          <a:xfrm>
            <a:off x="579120" y="912594"/>
            <a:ext cx="5288280" cy="830997"/>
          </a:xfrm>
          <a:prstGeom prst="rect">
            <a:avLst/>
          </a:prstGeom>
          <a:noFill/>
        </p:spPr>
        <p:txBody>
          <a:bodyPr wrap="square" rtlCol="0">
            <a:spAutoFit/>
          </a:bodyPr>
          <a:lstStyle/>
          <a:p>
            <a:r>
              <a:rPr lang="en-US" sz="2400" dirty="0" smtClean="0">
                <a:solidFill>
                  <a:srgbClr val="0070C0"/>
                </a:solidFill>
              </a:rPr>
              <a:t>STEP 2. Add a portion of the part with a constant thickness</a:t>
            </a:r>
            <a:endParaRPr lang="en-US" sz="2400" dirty="0">
              <a:solidFill>
                <a:srgbClr val="0070C0"/>
              </a:solidFill>
            </a:endParaRPr>
          </a:p>
        </p:txBody>
      </p:sp>
      <p:sp>
        <p:nvSpPr>
          <p:cNvPr id="6" name="TextBox 5"/>
          <p:cNvSpPr txBox="1"/>
          <p:nvPr/>
        </p:nvSpPr>
        <p:spPr>
          <a:xfrm>
            <a:off x="738967" y="4791757"/>
            <a:ext cx="7377341" cy="461665"/>
          </a:xfrm>
          <a:prstGeom prst="rect">
            <a:avLst/>
          </a:prstGeom>
          <a:noFill/>
        </p:spPr>
        <p:txBody>
          <a:bodyPr wrap="none" rtlCol="0">
            <a:spAutoFit/>
          </a:bodyPr>
          <a:lstStyle/>
          <a:p>
            <a:pPr marL="342900" indent="-342900">
              <a:buFont typeface="Arial" pitchFamily="34" charset="0"/>
              <a:buChar char="•"/>
            </a:pPr>
            <a:r>
              <a:rPr lang="en-US" sz="2400" dirty="0" smtClean="0"/>
              <a:t>Apply a sketch plane to an appropriate flat surface</a:t>
            </a:r>
          </a:p>
        </p:txBody>
      </p:sp>
      <p:sp>
        <p:nvSpPr>
          <p:cNvPr id="17" name="TextBox 16"/>
          <p:cNvSpPr txBox="1"/>
          <p:nvPr/>
        </p:nvSpPr>
        <p:spPr>
          <a:xfrm>
            <a:off x="738967" y="5213387"/>
            <a:ext cx="8074833" cy="1200329"/>
          </a:xfrm>
          <a:prstGeom prst="rect">
            <a:avLst/>
          </a:prstGeom>
          <a:noFill/>
        </p:spPr>
        <p:txBody>
          <a:bodyPr wrap="square" rtlCol="0">
            <a:spAutoFit/>
          </a:bodyPr>
          <a:lstStyle/>
          <a:p>
            <a:pPr marL="342900" indent="-342900">
              <a:buFont typeface="Arial" pitchFamily="34" charset="0"/>
              <a:buChar char="•"/>
            </a:pPr>
            <a:r>
              <a:rPr lang="en-US" sz="2400" dirty="0" smtClean="0"/>
              <a:t>Sketch and dimension a shape to represent another simple form (constant thickness) </a:t>
            </a:r>
          </a:p>
          <a:p>
            <a:pPr marL="342900" indent="-342900">
              <a:buFont typeface="Arial" pitchFamily="34" charset="0"/>
              <a:buChar char="•"/>
            </a:pPr>
            <a:r>
              <a:rPr lang="en-US" sz="2400" dirty="0" smtClean="0"/>
              <a:t>Extrude the shape to the appropriate thickness</a:t>
            </a:r>
            <a:endParaRPr lang="en-US" sz="2400" dirty="0"/>
          </a:p>
        </p:txBody>
      </p:sp>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4068" t="45592" r="63101" b="5420"/>
          <a:stretch/>
        </p:blipFill>
        <p:spPr bwMode="auto">
          <a:xfrm>
            <a:off x="230967" y="1728568"/>
            <a:ext cx="2032794" cy="267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61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fade">
                                      <p:cBhvr>
                                        <p:cTn id="34" dur="500"/>
                                        <p:tgtEl>
                                          <p:spTgt spid="17">
                                            <p:txEl>
                                              <p:pRg st="1" end="1"/>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053"/>
                                        </p:tgtEl>
                                        <p:attrNameLst>
                                          <p:attrName>style.visibility</p:attrName>
                                        </p:attrNameLst>
                                      </p:cBhvr>
                                      <p:to>
                                        <p:strVal val="visible"/>
                                      </p:to>
                                    </p:set>
                                    <p:animEffect transition="in" filter="fade">
                                      <p:cBhvr>
                                        <p:cTn id="3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17"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96" y="323632"/>
            <a:ext cx="5783580" cy="715962"/>
          </a:xfrm>
        </p:spPr>
        <p:txBody>
          <a:bodyPr/>
          <a:lstStyle/>
          <a:p>
            <a:r>
              <a:rPr lang="en-US" sz="3400" dirty="0"/>
              <a:t>Your </a:t>
            </a:r>
            <a:r>
              <a:rPr lang="en-US" sz="3400" dirty="0" smtClean="0"/>
              <a:t>Turn </a:t>
            </a:r>
            <a:r>
              <a:rPr lang="en-US" dirty="0" smtClean="0"/>
              <a:t>– </a:t>
            </a:r>
            <a:r>
              <a:rPr lang="en-US" sz="2400" dirty="0" smtClean="0"/>
              <a:t>Additive </a:t>
            </a:r>
            <a:r>
              <a:rPr lang="en-US" sz="2400" dirty="0"/>
              <a:t>Methods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329" y="1810762"/>
            <a:ext cx="5053012" cy="407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79121" y="1270426"/>
            <a:ext cx="1905000" cy="461665"/>
          </a:xfrm>
          <a:prstGeom prst="rect">
            <a:avLst/>
          </a:prstGeom>
          <a:noFill/>
        </p:spPr>
        <p:txBody>
          <a:bodyPr wrap="square" rtlCol="0">
            <a:spAutoFit/>
          </a:bodyPr>
          <a:lstStyle/>
          <a:p>
            <a:r>
              <a:rPr lang="en-US" sz="2400" dirty="0" smtClean="0">
                <a:solidFill>
                  <a:srgbClr val="0070C0"/>
                </a:solidFill>
              </a:rPr>
              <a:t>Final Part</a:t>
            </a:r>
            <a:endParaRPr lang="en-US" sz="2400" dirty="0">
              <a:solidFill>
                <a:srgbClr val="0070C0"/>
              </a:solidFill>
            </a:endParaRPr>
          </a:p>
        </p:txBody>
      </p:sp>
    </p:spTree>
    <p:extLst>
      <p:ext uri="{BB962C8B-B14F-4D97-AF65-F5344CB8AC3E}">
        <p14:creationId xmlns:p14="http://schemas.microsoft.com/office/powerpoint/2010/main" val="4136622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Tuesday, Feb 6</a:t>
            </a:r>
            <a:endParaRPr lang="en-US" dirty="0"/>
          </a:p>
        </p:txBody>
      </p:sp>
      <p:sp>
        <p:nvSpPr>
          <p:cNvPr id="3" name="Content Placeholder 2"/>
          <p:cNvSpPr>
            <a:spLocks noGrp="1"/>
          </p:cNvSpPr>
          <p:nvPr>
            <p:ph idx="1"/>
          </p:nvPr>
        </p:nvSpPr>
        <p:spPr>
          <a:xfrm>
            <a:off x="457200" y="1266825"/>
            <a:ext cx="8229600" cy="4830763"/>
          </a:xfrm>
        </p:spPr>
        <p:txBody>
          <a:bodyPr/>
          <a:lstStyle/>
          <a:p>
            <a:r>
              <a:rPr lang="en-US" dirty="0" smtClean="0"/>
              <a:t>Continue video tutorials about Inventor</a:t>
            </a:r>
          </a:p>
          <a:p>
            <a:pPr lvl="1"/>
            <a:r>
              <a:rPr lang="en-US" dirty="0" smtClean="0"/>
              <a:t>Tutorials are in Schoology, Inventor Videos</a:t>
            </a:r>
          </a:p>
          <a:p>
            <a:pPr lvl="1"/>
            <a:r>
              <a:rPr lang="en-US" dirty="0" smtClean="0"/>
              <a:t>Start in “First” folder</a:t>
            </a:r>
          </a:p>
          <a:p>
            <a:pPr lvl="1"/>
            <a:r>
              <a:rPr lang="en-US" smtClean="0"/>
              <a:t>Follow each </a:t>
            </a:r>
            <a:r>
              <a:rPr lang="en-US" dirty="0" smtClean="0"/>
              <a:t>tutorial in Inventor by performing the actions shown yourself</a:t>
            </a:r>
          </a:p>
          <a:p>
            <a:r>
              <a:rPr lang="en-US" dirty="0"/>
              <a:t>Finish the worksheet in Schoology</a:t>
            </a:r>
          </a:p>
          <a:p>
            <a:pPr lvl="1"/>
            <a:r>
              <a:rPr lang="en-US" dirty="0"/>
              <a:t>Inventor </a:t>
            </a:r>
            <a:r>
              <a:rPr lang="en-US" dirty="0" err="1"/>
              <a:t>Wksht</a:t>
            </a:r>
            <a:r>
              <a:rPr lang="en-US" dirty="0"/>
              <a:t> 1 using unit 4.1 in PLTW</a:t>
            </a:r>
          </a:p>
          <a:p>
            <a:r>
              <a:rPr lang="en-US" dirty="0" smtClean="0"/>
              <a:t>THERE WILL BE A QUIZ OVER THIS MATERIAL ON FRIDAY!</a:t>
            </a:r>
            <a:endParaRPr lang="en-US" dirty="0"/>
          </a:p>
        </p:txBody>
      </p:sp>
    </p:spTree>
    <p:extLst>
      <p:ext uri="{BB962C8B-B14F-4D97-AF65-F5344CB8AC3E}">
        <p14:creationId xmlns:p14="http://schemas.microsoft.com/office/powerpoint/2010/main" val="34453282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Subtractive Methods</a:t>
            </a:r>
            <a:endParaRPr lang="en-US" dirty="0"/>
          </a:p>
        </p:txBody>
      </p:sp>
      <p:sp>
        <p:nvSpPr>
          <p:cNvPr id="3" name="Content Placeholder 2"/>
          <p:cNvSpPr>
            <a:spLocks noGrp="1"/>
          </p:cNvSpPr>
          <p:nvPr>
            <p:ph idx="1"/>
          </p:nvPr>
        </p:nvSpPr>
        <p:spPr/>
        <p:txBody>
          <a:bodyPr/>
          <a:lstStyle/>
          <a:p>
            <a:pPr>
              <a:spcBef>
                <a:spcPct val="50000"/>
              </a:spcBef>
            </a:pPr>
            <a:r>
              <a:rPr lang="en-US" dirty="0">
                <a:latin typeface="Arial" charset="0"/>
              </a:rPr>
              <a:t>An object can be viewed as the remainder of a solid block that has had the geometry of one or more forms sequentially removed.</a:t>
            </a:r>
          </a:p>
          <a:p>
            <a:pPr>
              <a:spcBef>
                <a:spcPct val="50000"/>
              </a:spcBef>
            </a:pPr>
            <a:r>
              <a:rPr lang="en-US" dirty="0">
                <a:latin typeface="Arial" charset="0"/>
              </a:rPr>
              <a:t>In the creation of </a:t>
            </a:r>
            <a:r>
              <a:rPr lang="en-US" dirty="0" smtClean="0">
                <a:latin typeface="Arial" charset="0"/>
              </a:rPr>
              <a:t>re</a:t>
            </a:r>
            <a:r>
              <a:rPr lang="en-US" dirty="0">
                <a:latin typeface="Arial" charset="0"/>
              </a:rPr>
              <a:t>al-wo</a:t>
            </a:r>
            <a:r>
              <a:rPr lang="en-US" dirty="0" smtClean="0">
                <a:latin typeface="Arial" charset="0"/>
              </a:rPr>
              <a:t>rld </a:t>
            </a:r>
            <a:r>
              <a:rPr lang="en-US" dirty="0">
                <a:latin typeface="Arial" charset="0"/>
              </a:rPr>
              <a:t>objects, this method is represented by </a:t>
            </a:r>
            <a:r>
              <a:rPr lang="en-US" i="1" dirty="0">
                <a:solidFill>
                  <a:srgbClr val="0000FF"/>
                </a:solidFill>
                <a:latin typeface="Arial" charset="0"/>
              </a:rPr>
              <a:t>milling</a:t>
            </a:r>
            <a:r>
              <a:rPr lang="en-US" dirty="0">
                <a:solidFill>
                  <a:srgbClr val="0000FF"/>
                </a:solidFill>
                <a:latin typeface="Arial" charset="0"/>
              </a:rPr>
              <a:t>, </a:t>
            </a:r>
            <a:r>
              <a:rPr lang="en-US" i="1" dirty="0">
                <a:solidFill>
                  <a:srgbClr val="0000FF"/>
                </a:solidFill>
                <a:latin typeface="Arial" charset="0"/>
              </a:rPr>
              <a:t>drilling</a:t>
            </a:r>
            <a:r>
              <a:rPr lang="en-US" dirty="0">
                <a:latin typeface="Arial" charset="0"/>
              </a:rPr>
              <a:t>, </a:t>
            </a:r>
            <a:r>
              <a:rPr lang="en-US" i="1" dirty="0">
                <a:solidFill>
                  <a:srgbClr val="0000FF"/>
                </a:solidFill>
                <a:latin typeface="Arial" charset="0"/>
              </a:rPr>
              <a:t>turning</a:t>
            </a:r>
            <a:r>
              <a:rPr lang="en-US" dirty="0">
                <a:solidFill>
                  <a:srgbClr val="0000FF"/>
                </a:solidFill>
                <a:latin typeface="Arial" charset="0"/>
              </a:rPr>
              <a:t>, </a:t>
            </a:r>
            <a:r>
              <a:rPr lang="en-US" i="1" dirty="0">
                <a:solidFill>
                  <a:srgbClr val="0000FF"/>
                </a:solidFill>
                <a:latin typeface="Arial" charset="0"/>
              </a:rPr>
              <a:t>grinding</a:t>
            </a:r>
            <a:r>
              <a:rPr lang="en-US" dirty="0">
                <a:latin typeface="Arial" charset="0"/>
              </a:rPr>
              <a:t>, and other manufacturing processes.</a:t>
            </a:r>
          </a:p>
          <a:p>
            <a:endParaRPr lang="en-US" dirty="0"/>
          </a:p>
        </p:txBody>
      </p:sp>
    </p:spTree>
    <p:extLst>
      <p:ext uri="{BB962C8B-B14F-4D97-AF65-F5344CB8AC3E}">
        <p14:creationId xmlns:p14="http://schemas.microsoft.com/office/powerpoint/2010/main" val="657369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Subtractive Methods</a:t>
            </a:r>
            <a:endParaRPr lang="en-US" dirty="0"/>
          </a:p>
        </p:txBody>
      </p:sp>
      <p:grpSp>
        <p:nvGrpSpPr>
          <p:cNvPr id="13" name="Group 12"/>
          <p:cNvGrpSpPr/>
          <p:nvPr/>
        </p:nvGrpSpPr>
        <p:grpSpPr>
          <a:xfrm>
            <a:off x="381003" y="1371600"/>
            <a:ext cx="8686800" cy="4343400"/>
            <a:chOff x="304800" y="1371600"/>
            <a:chExt cx="8686800" cy="4343400"/>
          </a:xfrm>
        </p:grpSpPr>
        <p:pic>
          <p:nvPicPr>
            <p:cNvPr id="4" name="Picture 5" descr="subtractive"/>
            <p:cNvPicPr>
              <a:picLocks noGrp="1" noChangeAspect="1" noChangeArrowheads="1"/>
            </p:cNvPicPr>
            <p:nvPr>
              <p:ph/>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04800" y="1371600"/>
              <a:ext cx="8686800" cy="4343400"/>
            </a:xfrm>
            <a:prstGeom prst="rect">
              <a:avLst/>
            </a:prstGeom>
            <a:noFill/>
          </p:spPr>
        </p:pic>
        <p:sp>
          <p:nvSpPr>
            <p:cNvPr id="7" name="Text Box 8"/>
            <p:cNvSpPr txBox="1">
              <a:spLocks noChangeArrowheads="1"/>
            </p:cNvSpPr>
            <p:nvPr/>
          </p:nvSpPr>
          <p:spPr bwMode="auto">
            <a:xfrm>
              <a:off x="3974892" y="2238376"/>
              <a:ext cx="60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sz="4800" b="0" dirty="0">
                  <a:solidFill>
                    <a:srgbClr val="FF0000"/>
                  </a:solidFill>
                  <a:latin typeface="Arial" charset="0"/>
                </a:rPr>
                <a:t>=</a:t>
              </a:r>
            </a:p>
          </p:txBody>
        </p:sp>
        <p:sp>
          <p:nvSpPr>
            <p:cNvPr id="8" name="Text Box 8"/>
            <p:cNvSpPr txBox="1">
              <a:spLocks noChangeArrowheads="1"/>
            </p:cNvSpPr>
            <p:nvPr/>
          </p:nvSpPr>
          <p:spPr bwMode="auto">
            <a:xfrm>
              <a:off x="6324600" y="2180212"/>
              <a:ext cx="60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sz="4800" b="0" dirty="0">
                  <a:solidFill>
                    <a:srgbClr val="FF0000"/>
                  </a:solidFill>
                  <a:latin typeface="Arial" charset="0"/>
                </a:rPr>
                <a:t>=</a:t>
              </a:r>
            </a:p>
          </p:txBody>
        </p:sp>
        <p:sp>
          <p:nvSpPr>
            <p:cNvPr id="9" name="Text Box 8"/>
            <p:cNvSpPr txBox="1">
              <a:spLocks noChangeArrowheads="1"/>
            </p:cNvSpPr>
            <p:nvPr/>
          </p:nvSpPr>
          <p:spPr bwMode="auto">
            <a:xfrm>
              <a:off x="6322102" y="4495800"/>
              <a:ext cx="60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sz="4800" b="0" dirty="0">
                  <a:solidFill>
                    <a:srgbClr val="FF0000"/>
                  </a:solidFill>
                  <a:latin typeface="Arial" charset="0"/>
                </a:rPr>
                <a:t>=</a:t>
              </a:r>
            </a:p>
          </p:txBody>
        </p:sp>
        <p:sp>
          <p:nvSpPr>
            <p:cNvPr id="10" name="Text Box 8"/>
            <p:cNvSpPr txBox="1">
              <a:spLocks noChangeArrowheads="1"/>
            </p:cNvSpPr>
            <p:nvPr/>
          </p:nvSpPr>
          <p:spPr bwMode="auto">
            <a:xfrm>
              <a:off x="3974892" y="4495800"/>
              <a:ext cx="60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sz="4800" b="0" dirty="0">
                  <a:solidFill>
                    <a:srgbClr val="FF0000"/>
                  </a:solidFill>
                  <a:latin typeface="Arial" charset="0"/>
                </a:rPr>
                <a:t>=</a:t>
              </a:r>
            </a:p>
          </p:txBody>
        </p:sp>
        <p:sp>
          <p:nvSpPr>
            <p:cNvPr id="11" name="Text Box 7"/>
            <p:cNvSpPr txBox="1">
              <a:spLocks noChangeArrowheads="1"/>
            </p:cNvSpPr>
            <p:nvPr/>
          </p:nvSpPr>
          <p:spPr bwMode="auto">
            <a:xfrm>
              <a:off x="2476500" y="4343400"/>
              <a:ext cx="533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sz="4800" b="0" dirty="0" smtClean="0">
                  <a:solidFill>
                    <a:srgbClr val="FF0000"/>
                  </a:solidFill>
                  <a:latin typeface="Arial" charset="0"/>
                </a:rPr>
                <a:t>–</a:t>
              </a:r>
              <a:endParaRPr lang="en-US" sz="4800" b="0" dirty="0">
                <a:solidFill>
                  <a:srgbClr val="FF0000"/>
                </a:solidFill>
                <a:latin typeface="Arial" charset="0"/>
              </a:endParaRPr>
            </a:p>
          </p:txBody>
        </p:sp>
        <p:sp>
          <p:nvSpPr>
            <p:cNvPr id="12" name="Text Box 7"/>
            <p:cNvSpPr txBox="1">
              <a:spLocks noChangeArrowheads="1"/>
            </p:cNvSpPr>
            <p:nvPr/>
          </p:nvSpPr>
          <p:spPr bwMode="auto">
            <a:xfrm>
              <a:off x="2209800" y="2362200"/>
              <a:ext cx="533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sz="4800" b="0" dirty="0" smtClean="0">
                  <a:solidFill>
                    <a:srgbClr val="FF0000"/>
                  </a:solidFill>
                  <a:latin typeface="Arial" charset="0"/>
                </a:rPr>
                <a:t>–</a:t>
              </a:r>
              <a:endParaRPr lang="en-US" sz="4800" b="0" dirty="0">
                <a:solidFill>
                  <a:srgbClr val="FF0000"/>
                </a:solidFill>
                <a:latin typeface="Arial" charset="0"/>
              </a:endParaRPr>
            </a:p>
          </p:txBody>
        </p:sp>
      </p:grpSp>
    </p:spTree>
    <p:extLst>
      <p:ext uri="{BB962C8B-B14F-4D97-AF65-F5344CB8AC3E}">
        <p14:creationId xmlns:p14="http://schemas.microsoft.com/office/powerpoint/2010/main" val="21684307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832" y="1714330"/>
            <a:ext cx="4195653" cy="384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60" y="1650935"/>
            <a:ext cx="3566160" cy="391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descr="wire_vs_solid"/>
          <p:cNvPicPr>
            <a:picLocks noChangeAspect="1" noChangeArrowheads="1"/>
          </p:cNvPicPr>
          <p:nvPr/>
        </p:nvPicPr>
        <p:blipFill>
          <a:blip r:embed="rId5" cstate="print">
            <a:extLst>
              <a:ext uri="{28A0092B-C50C-407E-A947-70E740481C1C}">
                <a14:useLocalDpi xmlns:a14="http://schemas.microsoft.com/office/drawing/2010/main" val="0"/>
              </a:ext>
            </a:extLst>
          </a:blip>
          <a:srcRect l="51961"/>
          <a:stretch>
            <a:fillRect/>
          </a:stretch>
        </p:blipFill>
        <p:spPr bwMode="auto">
          <a:xfrm>
            <a:off x="6642468" y="270509"/>
            <a:ext cx="1823351" cy="187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47638"/>
            <a:ext cx="8229600" cy="715962"/>
          </a:xfrm>
        </p:spPr>
        <p:txBody>
          <a:bodyPr/>
          <a:lstStyle/>
          <a:p>
            <a:r>
              <a:rPr lang="en-US" sz="3400" dirty="0"/>
              <a:t>Your </a:t>
            </a:r>
            <a:r>
              <a:rPr lang="en-US" sz="3400" dirty="0" smtClean="0"/>
              <a:t>Turn </a:t>
            </a:r>
            <a:r>
              <a:rPr lang="en-US" dirty="0" smtClean="0"/>
              <a:t>- </a:t>
            </a:r>
            <a:r>
              <a:rPr lang="en-US" sz="2400" dirty="0" smtClean="0"/>
              <a:t>Subtractive </a:t>
            </a:r>
            <a:r>
              <a:rPr lang="en-US" sz="2400" dirty="0"/>
              <a:t>Methods</a:t>
            </a:r>
          </a:p>
        </p:txBody>
      </p:sp>
      <p:sp>
        <p:nvSpPr>
          <p:cNvPr id="15" name="TextBox 14"/>
          <p:cNvSpPr txBox="1"/>
          <p:nvPr/>
        </p:nvSpPr>
        <p:spPr>
          <a:xfrm>
            <a:off x="579120" y="912594"/>
            <a:ext cx="5288280" cy="830997"/>
          </a:xfrm>
          <a:prstGeom prst="rect">
            <a:avLst/>
          </a:prstGeom>
          <a:noFill/>
        </p:spPr>
        <p:txBody>
          <a:bodyPr wrap="square" rtlCol="0">
            <a:spAutoFit/>
          </a:bodyPr>
          <a:lstStyle/>
          <a:p>
            <a:r>
              <a:rPr lang="en-US" sz="2400" dirty="0" smtClean="0">
                <a:solidFill>
                  <a:srgbClr val="0070C0"/>
                </a:solidFill>
              </a:rPr>
              <a:t>STEP 1. Create a rectangular solid to enclose the object</a:t>
            </a:r>
            <a:endParaRPr lang="en-US" sz="2400" dirty="0">
              <a:solidFill>
                <a:srgbClr val="0070C0"/>
              </a:solidFill>
            </a:endParaRPr>
          </a:p>
        </p:txBody>
      </p:sp>
      <p:sp>
        <p:nvSpPr>
          <p:cNvPr id="6" name="TextBox 5"/>
          <p:cNvSpPr txBox="1"/>
          <p:nvPr/>
        </p:nvSpPr>
        <p:spPr>
          <a:xfrm>
            <a:off x="230967" y="5560345"/>
            <a:ext cx="5338321" cy="461665"/>
          </a:xfrm>
          <a:prstGeom prst="rect">
            <a:avLst/>
          </a:prstGeom>
          <a:noFill/>
        </p:spPr>
        <p:txBody>
          <a:bodyPr wrap="none" rtlCol="0">
            <a:spAutoFit/>
          </a:bodyPr>
          <a:lstStyle/>
          <a:p>
            <a:pPr marL="342900" indent="-342900">
              <a:buFont typeface="Arial" pitchFamily="34" charset="0"/>
              <a:buChar char="•"/>
            </a:pPr>
            <a:r>
              <a:rPr lang="en-US" sz="2400" dirty="0" smtClean="0"/>
              <a:t>Sketch a 2.25 in. x 1.5 in. rectangle</a:t>
            </a:r>
          </a:p>
        </p:txBody>
      </p:sp>
      <p:sp>
        <p:nvSpPr>
          <p:cNvPr id="17" name="TextBox 16"/>
          <p:cNvSpPr txBox="1"/>
          <p:nvPr/>
        </p:nvSpPr>
        <p:spPr>
          <a:xfrm>
            <a:off x="230967" y="6009967"/>
            <a:ext cx="4947188" cy="461665"/>
          </a:xfrm>
          <a:prstGeom prst="rect">
            <a:avLst/>
          </a:prstGeom>
          <a:noFill/>
        </p:spPr>
        <p:txBody>
          <a:bodyPr wrap="none" rtlCol="0">
            <a:spAutoFit/>
          </a:bodyPr>
          <a:lstStyle/>
          <a:p>
            <a:pPr marL="342900" indent="-342900">
              <a:buFont typeface="Arial" pitchFamily="34" charset="0"/>
              <a:buChar char="•"/>
            </a:pPr>
            <a:r>
              <a:rPr lang="en-US" sz="2400" dirty="0" smtClean="0"/>
              <a:t>Extrude the rectangle 1.5 inches</a:t>
            </a:r>
            <a:endParaRPr lang="en-US" sz="2400" dirty="0"/>
          </a:p>
        </p:txBody>
      </p:sp>
      <p:cxnSp>
        <p:nvCxnSpPr>
          <p:cNvPr id="16" name="Straight Connector 15"/>
          <p:cNvCxnSpPr/>
          <p:nvPr/>
        </p:nvCxnSpPr>
        <p:spPr>
          <a:xfrm flipH="1">
            <a:off x="6690362" y="386876"/>
            <a:ext cx="701038" cy="3827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730490" y="990600"/>
            <a:ext cx="681990" cy="37544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734301" y="1757604"/>
            <a:ext cx="689609" cy="387426"/>
          </a:xfrm>
          <a:prstGeom prst="line">
            <a:avLst/>
          </a:prstGeom>
          <a:ln w="25400">
            <a:solidFill>
              <a:srgbClr val="C00000"/>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7391402" y="386876"/>
            <a:ext cx="1030603" cy="58098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675122" y="1537496"/>
            <a:ext cx="1059178" cy="6113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90362" y="769620"/>
            <a:ext cx="0" cy="78311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30490" y="1366046"/>
            <a:ext cx="0" cy="78311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422005" y="965625"/>
            <a:ext cx="0" cy="813225"/>
          </a:xfrm>
          <a:prstGeom prst="line">
            <a:avLst/>
          </a:prstGeom>
          <a:ln w="25400">
            <a:solidFill>
              <a:srgbClr val="C00000"/>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6690363" y="769620"/>
            <a:ext cx="1043937" cy="59642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500"/>
                            </p:stCondLst>
                            <p:childTnLst>
                              <p:par>
                                <p:cTn id="59" presetID="22" presetClass="entr" presetSubtype="2" fill="hold" nodeType="after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wipe(right)">
                                      <p:cBhvr>
                                        <p:cTn id="6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 descr="subtractive"/>
          <p:cNvPicPr>
            <a:picLocks noGrp="1" noChangeAspect="1" noChangeArrowheads="1"/>
          </p:cNvPicPr>
          <p:nvPr>
            <p:ph/>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7018" r="29260" b="51078"/>
          <a:stretch/>
        </p:blipFill>
        <p:spPr>
          <a:xfrm>
            <a:off x="6499860" y="163108"/>
            <a:ext cx="2066125" cy="2130511"/>
          </a:xfrm>
          <a:prstGeom prst="rect">
            <a:avLst/>
          </a:prstGeom>
          <a:noFill/>
        </p:spPr>
      </p:pic>
      <p:sp>
        <p:nvSpPr>
          <p:cNvPr id="2" name="Title 1"/>
          <p:cNvSpPr>
            <a:spLocks noGrp="1"/>
          </p:cNvSpPr>
          <p:nvPr>
            <p:ph type="title"/>
          </p:nvPr>
        </p:nvSpPr>
        <p:spPr>
          <a:xfrm>
            <a:off x="457200" y="147638"/>
            <a:ext cx="8229600" cy="715962"/>
          </a:xfrm>
        </p:spPr>
        <p:txBody>
          <a:bodyPr/>
          <a:lstStyle/>
          <a:p>
            <a:r>
              <a:rPr lang="en-US" sz="3400" dirty="0"/>
              <a:t>Your </a:t>
            </a:r>
            <a:r>
              <a:rPr lang="en-US" sz="3400" dirty="0" smtClean="0"/>
              <a:t>Turn </a:t>
            </a:r>
            <a:r>
              <a:rPr lang="en-US" dirty="0" smtClean="0"/>
              <a:t>- </a:t>
            </a:r>
            <a:r>
              <a:rPr lang="en-US" sz="2400" dirty="0" smtClean="0"/>
              <a:t>Subtractive </a:t>
            </a:r>
            <a:r>
              <a:rPr lang="en-US" sz="2400" dirty="0"/>
              <a:t>Methods</a:t>
            </a:r>
          </a:p>
        </p:txBody>
      </p:sp>
      <p:sp>
        <p:nvSpPr>
          <p:cNvPr id="15" name="TextBox 14"/>
          <p:cNvSpPr txBox="1"/>
          <p:nvPr/>
        </p:nvSpPr>
        <p:spPr>
          <a:xfrm>
            <a:off x="579121" y="912594"/>
            <a:ext cx="3810000" cy="830997"/>
          </a:xfrm>
          <a:prstGeom prst="rect">
            <a:avLst/>
          </a:prstGeom>
          <a:noFill/>
        </p:spPr>
        <p:txBody>
          <a:bodyPr wrap="square" rtlCol="0">
            <a:spAutoFit/>
          </a:bodyPr>
          <a:lstStyle/>
          <a:p>
            <a:r>
              <a:rPr lang="en-US" sz="2400" dirty="0" smtClean="0">
                <a:solidFill>
                  <a:srgbClr val="0070C0"/>
                </a:solidFill>
              </a:rPr>
              <a:t>STEP 2. Remove material from front face</a:t>
            </a:r>
            <a:endParaRPr lang="en-US" sz="2400" dirty="0">
              <a:solidFill>
                <a:srgbClr val="0070C0"/>
              </a:solidFill>
            </a:endParaRPr>
          </a:p>
        </p:txBody>
      </p:sp>
      <p:sp>
        <p:nvSpPr>
          <p:cNvPr id="17" name="TextBox 16"/>
          <p:cNvSpPr txBox="1"/>
          <p:nvPr/>
        </p:nvSpPr>
        <p:spPr>
          <a:xfrm>
            <a:off x="615713" y="4842564"/>
            <a:ext cx="5080237" cy="1354217"/>
          </a:xfrm>
          <a:prstGeom prst="rect">
            <a:avLst/>
          </a:prstGeom>
          <a:noFill/>
        </p:spPr>
        <p:txBody>
          <a:bodyPr wrap="none" rtlCol="0">
            <a:spAutoFit/>
          </a:bodyPr>
          <a:lstStyle/>
          <a:p>
            <a:pPr marL="342900" indent="-342900">
              <a:spcAft>
                <a:spcPts val="600"/>
              </a:spcAft>
              <a:buFont typeface="Arial" pitchFamily="34" charset="0"/>
              <a:buChar char="•"/>
            </a:pPr>
            <a:r>
              <a:rPr lang="en-US" sz="2400" dirty="0" smtClean="0"/>
              <a:t>Create a sketch on the front face</a:t>
            </a:r>
          </a:p>
          <a:p>
            <a:pPr marL="342900" indent="-342900">
              <a:spcAft>
                <a:spcPts val="600"/>
              </a:spcAft>
              <a:buFont typeface="Arial" pitchFamily="34" charset="0"/>
              <a:buChar char="•"/>
            </a:pPr>
            <a:r>
              <a:rPr lang="en-US" sz="2400" dirty="0" smtClean="0"/>
              <a:t>Sketch the shape to be removed</a:t>
            </a:r>
          </a:p>
          <a:p>
            <a:pPr marL="342900" indent="-342900">
              <a:spcAft>
                <a:spcPts val="600"/>
              </a:spcAft>
              <a:buFont typeface="Arial" pitchFamily="34" charset="0"/>
              <a:buChar char="•"/>
            </a:pPr>
            <a:r>
              <a:rPr lang="en-US" sz="2400" dirty="0" smtClean="0"/>
              <a:t>Extrude Cut the shape</a:t>
            </a:r>
            <a:endParaRPr lang="en-US" sz="2400" dirty="0"/>
          </a:p>
        </p:txBody>
      </p:sp>
      <p:cxnSp>
        <p:nvCxnSpPr>
          <p:cNvPr id="16" name="Straight Connector 15"/>
          <p:cNvCxnSpPr/>
          <p:nvPr/>
        </p:nvCxnSpPr>
        <p:spPr>
          <a:xfrm flipH="1">
            <a:off x="6690362" y="386876"/>
            <a:ext cx="701038" cy="3827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730490" y="990600"/>
            <a:ext cx="681990" cy="37544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730490" y="1775040"/>
            <a:ext cx="695326" cy="408090"/>
          </a:xfrm>
          <a:prstGeom prst="line">
            <a:avLst/>
          </a:prstGeom>
          <a:ln w="25400">
            <a:solidFill>
              <a:srgbClr val="C00000"/>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7391402" y="386876"/>
            <a:ext cx="1030603" cy="58098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675122" y="1537496"/>
            <a:ext cx="1055368" cy="64563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90362" y="769620"/>
            <a:ext cx="0" cy="78311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30490" y="1366046"/>
            <a:ext cx="0" cy="81708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422005" y="965625"/>
            <a:ext cx="0" cy="813225"/>
          </a:xfrm>
          <a:prstGeom prst="line">
            <a:avLst/>
          </a:prstGeom>
          <a:ln w="25400">
            <a:solidFill>
              <a:srgbClr val="C00000"/>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6690363" y="769620"/>
            <a:ext cx="1043937" cy="59642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6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9097" y="2103174"/>
            <a:ext cx="2841625"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122" t="20395" r="54616" b="4971"/>
          <a:stretch/>
        </p:blipFill>
        <p:spPr bwMode="auto">
          <a:xfrm>
            <a:off x="307167" y="2103174"/>
            <a:ext cx="2636520" cy="248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89" r="-1"/>
          <a:stretch/>
        </p:blipFill>
        <p:spPr bwMode="auto">
          <a:xfrm>
            <a:off x="5695950" y="2281663"/>
            <a:ext cx="3266845" cy="256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68" name="Straight Connector 2067"/>
          <p:cNvCxnSpPr/>
          <p:nvPr/>
        </p:nvCxnSpPr>
        <p:spPr>
          <a:xfrm flipH="1" flipV="1">
            <a:off x="6770370" y="2571750"/>
            <a:ext cx="331470" cy="198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6351270" y="2840355"/>
            <a:ext cx="312424" cy="184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4" name="Straight Arrow Connector 2073"/>
          <p:cNvCxnSpPr/>
          <p:nvPr/>
        </p:nvCxnSpPr>
        <p:spPr>
          <a:xfrm flipV="1">
            <a:off x="6370320" y="2598420"/>
            <a:ext cx="440055" cy="255270"/>
          </a:xfrm>
          <a:prstGeom prst="straightConnector1">
            <a:avLst/>
          </a:prstGeom>
          <a:ln>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9686366">
            <a:off x="6188698" y="2505601"/>
            <a:ext cx="705468" cy="276999"/>
          </a:xfrm>
          <a:prstGeom prst="rect">
            <a:avLst/>
          </a:prstGeom>
          <a:noFill/>
        </p:spPr>
        <p:txBody>
          <a:bodyPr wrap="square" rtlCol="0">
            <a:spAutoFit/>
          </a:bodyPr>
          <a:lstStyle/>
          <a:p>
            <a:r>
              <a:rPr lang="en-US" sz="1200" dirty="0" smtClean="0">
                <a:solidFill>
                  <a:srgbClr val="0070C0"/>
                </a:solidFill>
              </a:rPr>
              <a:t>0.75 in.</a:t>
            </a:r>
            <a:endParaRPr lang="en-US" sz="1200" dirty="0">
              <a:solidFill>
                <a:srgbClr val="0070C0"/>
              </a:solidFill>
            </a:endParaRPr>
          </a:p>
        </p:txBody>
      </p:sp>
    </p:spTree>
    <p:extLst>
      <p:ext uri="{BB962C8B-B14F-4D97-AF65-F5344CB8AC3E}">
        <p14:creationId xmlns:p14="http://schemas.microsoft.com/office/powerpoint/2010/main" val="63444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65"/>
                                        </p:tgtEl>
                                        <p:attrNameLst>
                                          <p:attrName>style.visibility</p:attrName>
                                        </p:attrNameLst>
                                      </p:cBhvr>
                                      <p:to>
                                        <p:strVal val="visible"/>
                                      </p:to>
                                    </p:set>
                                    <p:animEffect transition="in" filter="fade">
                                      <p:cBhvr>
                                        <p:cTn id="16" dur="500"/>
                                        <p:tgtEl>
                                          <p:spTgt spid="206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fade">
                                      <p:cBhvr>
                                        <p:cTn id="21" dur="500"/>
                                        <p:tgtEl>
                                          <p:spTgt spid="17">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64"/>
                                        </p:tgtEl>
                                        <p:attrNameLst>
                                          <p:attrName>style.visibility</p:attrName>
                                        </p:attrNameLst>
                                      </p:cBhvr>
                                      <p:to>
                                        <p:strVal val="visible"/>
                                      </p:to>
                                    </p:set>
                                    <p:animEffect transition="in" filter="fade">
                                      <p:cBhvr>
                                        <p:cTn id="25" dur="500"/>
                                        <p:tgtEl>
                                          <p:spTgt spid="20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Effect transition="in" filter="fade">
                                      <p:cBhvr>
                                        <p:cTn id="30" dur="500"/>
                                        <p:tgtEl>
                                          <p:spTgt spid="17">
                                            <p:txEl>
                                              <p:pRg st="2" end="2"/>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66"/>
                                        </p:tgtEl>
                                        <p:attrNameLst>
                                          <p:attrName>style.visibility</p:attrName>
                                        </p:attrNameLst>
                                      </p:cBhvr>
                                      <p:to>
                                        <p:strVal val="visible"/>
                                      </p:to>
                                    </p:set>
                                    <p:animEffect transition="in" filter="fade">
                                      <p:cBhvr>
                                        <p:cTn id="34" dur="500"/>
                                        <p:tgtEl>
                                          <p:spTgt spid="20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2074"/>
                                        </p:tgtEl>
                                        <p:attrNameLst>
                                          <p:attrName>style.visibility</p:attrName>
                                        </p:attrNameLst>
                                      </p:cBhvr>
                                      <p:to>
                                        <p:strVal val="visible"/>
                                      </p:to>
                                    </p:set>
                                    <p:animEffect transition="in" filter="fade">
                                      <p:cBhvr>
                                        <p:cTn id="40" dur="500"/>
                                        <p:tgtEl>
                                          <p:spTgt spid="2074"/>
                                        </p:tgtEl>
                                      </p:cBhvr>
                                    </p:animEffect>
                                  </p:childTnLst>
                                </p:cTn>
                              </p:par>
                              <p:par>
                                <p:cTn id="41" presetID="10" presetClass="entr" presetSubtype="0" fill="hold" nodeType="withEffect">
                                  <p:stCondLst>
                                    <p:cond delay="0"/>
                                  </p:stCondLst>
                                  <p:childTnLst>
                                    <p:set>
                                      <p:cBhvr>
                                        <p:cTn id="42" dur="1" fill="hold">
                                          <p:stCondLst>
                                            <p:cond delay="0"/>
                                          </p:stCondLst>
                                        </p:cTn>
                                        <p:tgtEl>
                                          <p:spTgt spid="2068"/>
                                        </p:tgtEl>
                                        <p:attrNameLst>
                                          <p:attrName>style.visibility</p:attrName>
                                        </p:attrNameLst>
                                      </p:cBhvr>
                                      <p:to>
                                        <p:strVal val="visible"/>
                                      </p:to>
                                    </p:set>
                                    <p:animEffect transition="in" filter="fade">
                                      <p:cBhvr>
                                        <p:cTn id="43" dur="500"/>
                                        <p:tgtEl>
                                          <p:spTgt spid="2068"/>
                                        </p:tgtEl>
                                      </p:cBhvr>
                                    </p:animEffect>
                                  </p:childTnLst>
                                </p:cTn>
                              </p:par>
                              <p:par>
                                <p:cTn id="44" presetID="10" presetClass="entr" presetSubtype="0"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fade">
                                      <p:cBhvr>
                                        <p:cTn id="4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uiExpand="1" build="p"/>
      <p:bldP spid="3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96" y="196632"/>
            <a:ext cx="5783580" cy="715962"/>
          </a:xfrm>
        </p:spPr>
        <p:txBody>
          <a:bodyPr/>
          <a:lstStyle/>
          <a:p>
            <a:r>
              <a:rPr lang="en-US" sz="3400" dirty="0"/>
              <a:t>Your </a:t>
            </a:r>
            <a:r>
              <a:rPr lang="en-US" sz="3400" dirty="0" smtClean="0"/>
              <a:t>Turn </a:t>
            </a:r>
            <a:r>
              <a:rPr lang="en-US" dirty="0" smtClean="0"/>
              <a:t>- </a:t>
            </a:r>
            <a:r>
              <a:rPr lang="en-US" sz="2400" dirty="0" smtClean="0"/>
              <a:t>Subtractive </a:t>
            </a:r>
            <a:r>
              <a:rPr lang="en-US" sz="2400" dirty="0"/>
              <a:t>Methods</a:t>
            </a:r>
          </a:p>
        </p:txBody>
      </p:sp>
      <p:sp>
        <p:nvSpPr>
          <p:cNvPr id="15" name="TextBox 14"/>
          <p:cNvSpPr txBox="1"/>
          <p:nvPr/>
        </p:nvSpPr>
        <p:spPr>
          <a:xfrm>
            <a:off x="579120" y="912594"/>
            <a:ext cx="5129913" cy="830997"/>
          </a:xfrm>
          <a:prstGeom prst="rect">
            <a:avLst/>
          </a:prstGeom>
          <a:noFill/>
        </p:spPr>
        <p:txBody>
          <a:bodyPr wrap="square" rtlCol="0">
            <a:spAutoFit/>
          </a:bodyPr>
          <a:lstStyle/>
          <a:p>
            <a:r>
              <a:rPr lang="en-US" sz="2400" dirty="0" smtClean="0">
                <a:solidFill>
                  <a:srgbClr val="0070C0"/>
                </a:solidFill>
              </a:rPr>
              <a:t>STEP 3. Remove unnecessary material (upper</a:t>
            </a:r>
            <a:r>
              <a:rPr lang="en-US" sz="2400" dirty="0" smtClean="0">
                <a:solidFill>
                  <a:srgbClr val="FF0000"/>
                </a:solidFill>
              </a:rPr>
              <a:t>-</a:t>
            </a:r>
            <a:r>
              <a:rPr lang="en-US" sz="2400" dirty="0" smtClean="0">
                <a:solidFill>
                  <a:srgbClr val="0070C0"/>
                </a:solidFill>
              </a:rPr>
              <a:t>right corner)</a:t>
            </a:r>
            <a:endParaRPr lang="en-US" sz="2400" dirty="0">
              <a:solidFill>
                <a:srgbClr val="0070C0"/>
              </a:solidFill>
            </a:endParaRPr>
          </a:p>
        </p:txBody>
      </p:sp>
      <p:sp>
        <p:nvSpPr>
          <p:cNvPr id="17" name="TextBox 16"/>
          <p:cNvSpPr txBox="1"/>
          <p:nvPr/>
        </p:nvSpPr>
        <p:spPr>
          <a:xfrm>
            <a:off x="596054" y="4685478"/>
            <a:ext cx="6845144" cy="1508105"/>
          </a:xfrm>
          <a:prstGeom prst="rect">
            <a:avLst/>
          </a:prstGeom>
          <a:noFill/>
        </p:spPr>
        <p:txBody>
          <a:bodyPr wrap="none" rtlCol="0">
            <a:spAutoFit/>
          </a:bodyPr>
          <a:lstStyle/>
          <a:p>
            <a:pPr marL="342900" indent="-342900">
              <a:spcAft>
                <a:spcPts val="1200"/>
              </a:spcAft>
              <a:buFont typeface="Arial" pitchFamily="34" charset="0"/>
              <a:buChar char="•"/>
            </a:pPr>
            <a:r>
              <a:rPr lang="en-US" sz="2400" dirty="0" smtClean="0"/>
              <a:t>Create a 2D sketch on the newly created face.</a:t>
            </a:r>
          </a:p>
          <a:p>
            <a:pPr marL="342900" indent="-342900">
              <a:spcAft>
                <a:spcPts val="1200"/>
              </a:spcAft>
              <a:buFont typeface="Arial" pitchFamily="34" charset="0"/>
              <a:buChar char="•"/>
            </a:pPr>
            <a:r>
              <a:rPr lang="en-US" sz="2400" dirty="0" smtClean="0"/>
              <a:t>Sketch the shape to be removed.</a:t>
            </a:r>
          </a:p>
          <a:p>
            <a:pPr marL="342900" indent="-342900">
              <a:spcAft>
                <a:spcPts val="1200"/>
              </a:spcAft>
              <a:buFont typeface="Arial" pitchFamily="34" charset="0"/>
              <a:buChar char="•"/>
            </a:pPr>
            <a:r>
              <a:rPr lang="en-US" sz="2400" dirty="0" smtClean="0"/>
              <a:t>Extrude Cut the shape.</a:t>
            </a:r>
            <a:endParaRPr lang="en-US" sz="2400"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50" t="20395" r="55247" b="6219"/>
          <a:stretch/>
        </p:blipFill>
        <p:spPr bwMode="auto">
          <a:xfrm>
            <a:off x="225596" y="2012126"/>
            <a:ext cx="2661047" cy="248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1207" y="2190750"/>
            <a:ext cx="2456609" cy="208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2034" y="2190750"/>
            <a:ext cx="3281079" cy="207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descr="subtractive"/>
          <p:cNvPicPr>
            <a:picLocks noGrp="1" noChangeAspect="1" noChangeArrowheads="1"/>
          </p:cNvPicPr>
          <p:nvPr>
            <p:ph/>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7018" t="52110" r="27567"/>
          <a:stretch/>
        </p:blipFill>
        <p:spPr>
          <a:xfrm>
            <a:off x="6245727" y="24767"/>
            <a:ext cx="2207692" cy="2080038"/>
          </a:xfrm>
          <a:prstGeom prst="rect">
            <a:avLst/>
          </a:prstGeom>
          <a:noFill/>
        </p:spPr>
      </p:pic>
    </p:spTree>
    <p:extLst>
      <p:ext uri="{BB962C8B-B14F-4D97-AF65-F5344CB8AC3E}">
        <p14:creationId xmlns:p14="http://schemas.microsoft.com/office/powerpoint/2010/main" val="271188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fade">
                                      <p:cBhvr>
                                        <p:cTn id="21" dur="500"/>
                                        <p:tgtEl>
                                          <p:spTgt spid="17">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fade">
                                      <p:cBhvr>
                                        <p:cTn id="25" dur="500"/>
                                        <p:tgtEl>
                                          <p:spTgt spid="409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Effect transition="in" filter="fade">
                                      <p:cBhvr>
                                        <p:cTn id="30" dur="500"/>
                                        <p:tgtEl>
                                          <p:spTgt spid="17">
                                            <p:txEl>
                                              <p:pRg st="2" end="2"/>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96" y="323632"/>
            <a:ext cx="5783580" cy="715962"/>
          </a:xfrm>
        </p:spPr>
        <p:txBody>
          <a:bodyPr/>
          <a:lstStyle/>
          <a:p>
            <a:r>
              <a:rPr lang="en-US" sz="3400" dirty="0"/>
              <a:t>Your </a:t>
            </a:r>
            <a:r>
              <a:rPr lang="en-US" sz="3400" dirty="0" smtClean="0"/>
              <a:t>Turn </a:t>
            </a:r>
            <a:r>
              <a:rPr lang="en-US" dirty="0" smtClean="0"/>
              <a:t>- </a:t>
            </a:r>
            <a:r>
              <a:rPr lang="en-US" sz="2400" dirty="0" smtClean="0"/>
              <a:t>Subtractive </a:t>
            </a:r>
            <a:r>
              <a:rPr lang="en-US" sz="2400" dirty="0"/>
              <a:t>Methods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329" y="1810762"/>
            <a:ext cx="5053012" cy="407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79121" y="1270426"/>
            <a:ext cx="1905000" cy="461665"/>
          </a:xfrm>
          <a:prstGeom prst="rect">
            <a:avLst/>
          </a:prstGeom>
          <a:noFill/>
        </p:spPr>
        <p:txBody>
          <a:bodyPr wrap="square" rtlCol="0">
            <a:spAutoFit/>
          </a:bodyPr>
          <a:lstStyle/>
          <a:p>
            <a:r>
              <a:rPr lang="en-US" sz="2400" dirty="0" smtClean="0">
                <a:solidFill>
                  <a:srgbClr val="0070C0"/>
                </a:solidFill>
              </a:rPr>
              <a:t>Final Part</a:t>
            </a:r>
            <a:endParaRPr lang="en-US" sz="2400" dirty="0">
              <a:solidFill>
                <a:srgbClr val="0070C0"/>
              </a:solidFill>
            </a:endParaRPr>
          </a:p>
        </p:txBody>
      </p:sp>
    </p:spTree>
    <p:extLst>
      <p:ext uri="{BB962C8B-B14F-4D97-AF65-F5344CB8AC3E}">
        <p14:creationId xmlns:p14="http://schemas.microsoft.com/office/powerpoint/2010/main" val="3017605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the Methods</a:t>
            </a:r>
            <a:endParaRPr lang="en-US" dirty="0"/>
          </a:p>
        </p:txBody>
      </p:sp>
      <p:sp>
        <p:nvSpPr>
          <p:cNvPr id="3" name="Content Placeholder 2"/>
          <p:cNvSpPr>
            <a:spLocks noGrp="1"/>
          </p:cNvSpPr>
          <p:nvPr>
            <p:ph idx="1"/>
          </p:nvPr>
        </p:nvSpPr>
        <p:spPr/>
        <p:txBody>
          <a:bodyPr/>
          <a:lstStyle/>
          <a:p>
            <a:pPr>
              <a:spcBef>
                <a:spcPct val="50000"/>
              </a:spcBef>
            </a:pPr>
            <a:r>
              <a:rPr lang="en-US" dirty="0">
                <a:latin typeface="Arial" charset="0"/>
              </a:rPr>
              <a:t>Most objects can be modeled efficiently through the combination of both additive and subtractive methods.</a:t>
            </a:r>
          </a:p>
          <a:p>
            <a:pPr>
              <a:spcBef>
                <a:spcPct val="50000"/>
              </a:spcBef>
            </a:pPr>
            <a:r>
              <a:rPr lang="en-US" dirty="0">
                <a:latin typeface="Arial" charset="0"/>
              </a:rPr>
              <a:t>There is no right or wrong way to generate a solid model. However, the process that uses the least number of steps in the shortest amount of time is the </a:t>
            </a:r>
            <a:r>
              <a:rPr lang="en-US" i="1" dirty="0">
                <a:solidFill>
                  <a:srgbClr val="0000FF"/>
                </a:solidFill>
                <a:latin typeface="Arial" charset="0"/>
              </a:rPr>
              <a:t>most</a:t>
            </a:r>
            <a:r>
              <a:rPr lang="en-US" dirty="0">
                <a:latin typeface="Arial" charset="0"/>
              </a:rPr>
              <a:t> </a:t>
            </a:r>
            <a:r>
              <a:rPr lang="en-US" i="1" dirty="0">
                <a:solidFill>
                  <a:srgbClr val="0000FF"/>
                </a:solidFill>
                <a:latin typeface="Arial" charset="0"/>
              </a:rPr>
              <a:t>efficient</a:t>
            </a:r>
            <a:r>
              <a:rPr lang="en-US" dirty="0">
                <a:latin typeface="Arial" charset="0"/>
              </a:rPr>
              <a:t> way.</a:t>
            </a:r>
          </a:p>
          <a:p>
            <a:endParaRPr lang="en-US" dirty="0"/>
          </a:p>
        </p:txBody>
      </p:sp>
    </p:spTree>
    <p:extLst>
      <p:ext uri="{BB962C8B-B14F-4D97-AF65-F5344CB8AC3E}">
        <p14:creationId xmlns:p14="http://schemas.microsoft.com/office/powerpoint/2010/main" val="288588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 Combining the Methods</a:t>
            </a:r>
            <a:endParaRPr lang="en-US" dirty="0"/>
          </a:p>
        </p:txBody>
      </p:sp>
      <p:grpSp>
        <p:nvGrpSpPr>
          <p:cNvPr id="4" name="Group 14"/>
          <p:cNvGrpSpPr>
            <a:grpSpLocks/>
          </p:cNvGrpSpPr>
          <p:nvPr/>
        </p:nvGrpSpPr>
        <p:grpSpPr bwMode="auto">
          <a:xfrm>
            <a:off x="242955" y="1295400"/>
            <a:ext cx="8686800" cy="4572000"/>
            <a:chOff x="192" y="1248"/>
            <a:chExt cx="5472" cy="2880"/>
          </a:xfrm>
        </p:grpSpPr>
        <p:pic>
          <p:nvPicPr>
            <p:cNvPr id="5" name="Picture 4" descr="model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 y="1392"/>
              <a:ext cx="5472"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1680" y="1248"/>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a:solidFill>
                    <a:srgbClr val="A50021"/>
                  </a:solidFill>
                  <a:latin typeface="Arial" charset="0"/>
                </a:rPr>
                <a:t>Additive</a:t>
              </a:r>
            </a:p>
          </p:txBody>
        </p:sp>
        <p:sp>
          <p:nvSpPr>
            <p:cNvPr id="7" name="Text Box 7"/>
            <p:cNvSpPr txBox="1">
              <a:spLocks noChangeArrowheads="1"/>
            </p:cNvSpPr>
            <p:nvPr/>
          </p:nvSpPr>
          <p:spPr bwMode="auto">
            <a:xfrm>
              <a:off x="3312" y="1248"/>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a:solidFill>
                    <a:srgbClr val="A50021"/>
                  </a:solidFill>
                  <a:latin typeface="Arial" charset="0"/>
                </a:rPr>
                <a:t>Subtractive</a:t>
              </a:r>
            </a:p>
          </p:txBody>
        </p:sp>
        <p:sp>
          <p:nvSpPr>
            <p:cNvPr id="8" name="Text Box 8"/>
            <p:cNvSpPr txBox="1">
              <a:spLocks noChangeArrowheads="1"/>
            </p:cNvSpPr>
            <p:nvPr/>
          </p:nvSpPr>
          <p:spPr bwMode="auto">
            <a:xfrm>
              <a:off x="528" y="3792"/>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a:solidFill>
                    <a:srgbClr val="A50021"/>
                  </a:solidFill>
                  <a:latin typeface="Arial" charset="0"/>
                </a:rPr>
                <a:t>Subtractive</a:t>
              </a:r>
            </a:p>
          </p:txBody>
        </p:sp>
        <p:sp>
          <p:nvSpPr>
            <p:cNvPr id="9" name="Text Box 9"/>
            <p:cNvSpPr txBox="1">
              <a:spLocks noChangeArrowheads="1"/>
            </p:cNvSpPr>
            <p:nvPr/>
          </p:nvSpPr>
          <p:spPr bwMode="auto">
            <a:xfrm>
              <a:off x="192" y="163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a:solidFill>
                    <a:srgbClr val="0000FF"/>
                  </a:solidFill>
                  <a:latin typeface="Arial" charset="0"/>
                </a:rPr>
                <a:t>1.</a:t>
              </a:r>
            </a:p>
          </p:txBody>
        </p:sp>
        <p:sp>
          <p:nvSpPr>
            <p:cNvPr id="10" name="Text Box 10"/>
            <p:cNvSpPr txBox="1">
              <a:spLocks noChangeArrowheads="1"/>
            </p:cNvSpPr>
            <p:nvPr/>
          </p:nvSpPr>
          <p:spPr bwMode="auto">
            <a:xfrm>
              <a:off x="1728" y="163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a:solidFill>
                    <a:srgbClr val="0000FF"/>
                  </a:solidFill>
                  <a:latin typeface="Arial" charset="0"/>
                </a:rPr>
                <a:t>2.</a:t>
              </a:r>
            </a:p>
          </p:txBody>
        </p:sp>
        <p:sp>
          <p:nvSpPr>
            <p:cNvPr id="11" name="Text Box 11"/>
            <p:cNvSpPr txBox="1">
              <a:spLocks noChangeArrowheads="1"/>
            </p:cNvSpPr>
            <p:nvPr/>
          </p:nvSpPr>
          <p:spPr bwMode="auto">
            <a:xfrm>
              <a:off x="3648" y="163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a:solidFill>
                    <a:srgbClr val="0000FF"/>
                  </a:solidFill>
                  <a:latin typeface="Arial" charset="0"/>
                </a:rPr>
                <a:t>3.</a:t>
              </a:r>
            </a:p>
          </p:txBody>
        </p:sp>
        <p:sp>
          <p:nvSpPr>
            <p:cNvPr id="12" name="Text Box 12"/>
            <p:cNvSpPr txBox="1">
              <a:spLocks noChangeArrowheads="1"/>
            </p:cNvSpPr>
            <p:nvPr/>
          </p:nvSpPr>
          <p:spPr bwMode="auto">
            <a:xfrm>
              <a:off x="1056" y="31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a:solidFill>
                    <a:srgbClr val="0000FF"/>
                  </a:solidFill>
                  <a:latin typeface="Arial" charset="0"/>
                </a:rPr>
                <a:t>4.</a:t>
              </a:r>
            </a:p>
          </p:txBody>
        </p:sp>
        <p:sp>
          <p:nvSpPr>
            <p:cNvPr id="13" name="Text Box 13"/>
            <p:cNvSpPr txBox="1">
              <a:spLocks noChangeArrowheads="1"/>
            </p:cNvSpPr>
            <p:nvPr/>
          </p:nvSpPr>
          <p:spPr bwMode="auto">
            <a:xfrm>
              <a:off x="4608" y="3168"/>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a:solidFill>
                    <a:srgbClr val="0000FF"/>
                  </a:solidFill>
                  <a:latin typeface="Arial" charset="0"/>
                </a:rPr>
                <a:t>Result</a:t>
              </a:r>
            </a:p>
          </p:txBody>
        </p:sp>
      </p:grpSp>
    </p:spTree>
    <p:extLst>
      <p:ext uri="{BB962C8B-B14F-4D97-AF65-F5344CB8AC3E}">
        <p14:creationId xmlns:p14="http://schemas.microsoft.com/office/powerpoint/2010/main" val="21218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p:txBody>
          <a:bodyPr/>
          <a:lstStyle/>
          <a:p>
            <a:pPr>
              <a:spcBef>
                <a:spcPct val="50000"/>
              </a:spcBef>
            </a:pPr>
            <a:r>
              <a:rPr lang="en-US" dirty="0" smtClean="0">
                <a:latin typeface="Arial" charset="0"/>
              </a:rPr>
              <a:t>Constraints </a:t>
            </a:r>
            <a:r>
              <a:rPr lang="en-US" dirty="0">
                <a:latin typeface="Arial" charset="0"/>
              </a:rPr>
              <a:t>govern the position, slope, tangency, dimensions, and relationships among sketch geometry or the relative position between parts in an </a:t>
            </a:r>
            <a:r>
              <a:rPr lang="en-US" dirty="0" smtClean="0">
                <a:latin typeface="Arial" charset="0"/>
              </a:rPr>
              <a:t>assembly.</a:t>
            </a:r>
          </a:p>
          <a:p>
            <a:pPr>
              <a:spcBef>
                <a:spcPct val="50000"/>
              </a:spcBef>
            </a:pPr>
            <a:r>
              <a:rPr lang="en-US" dirty="0">
                <a:latin typeface="Arial" charset="0"/>
              </a:rPr>
              <a:t>The geometry that you </a:t>
            </a:r>
            <a:r>
              <a:rPr lang="en-US" dirty="0" smtClean="0">
                <a:latin typeface="Arial" charset="0"/>
              </a:rPr>
              <a:t>want </a:t>
            </a:r>
            <a:r>
              <a:rPr lang="en-US" dirty="0">
                <a:latin typeface="Arial" charset="0"/>
              </a:rPr>
              <a:t>to constrain will limit the available options</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7834462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a:xfrm>
            <a:off x="457200" y="1109131"/>
            <a:ext cx="8229600" cy="4830763"/>
          </a:xfrm>
        </p:spPr>
        <p:txBody>
          <a:bodyPr/>
          <a:lstStyle/>
          <a:p>
            <a:pPr>
              <a:spcBef>
                <a:spcPct val="50000"/>
              </a:spcBef>
            </a:pPr>
            <a:r>
              <a:rPr lang="en-US" dirty="0" smtClean="0">
                <a:latin typeface="Arial" charset="0"/>
              </a:rPr>
              <a:t>Access commands in the Constrain tab</a:t>
            </a:r>
          </a:p>
          <a:p>
            <a:pPr>
              <a:spcBef>
                <a:spcPts val="1200"/>
              </a:spcBef>
            </a:pPr>
            <a:r>
              <a:rPr lang="en-US" dirty="0">
                <a:latin typeface="Arial" charset="0"/>
              </a:rPr>
              <a:t>Point to a constraint in the tab to learn how to apply it.</a:t>
            </a:r>
          </a:p>
        </p:txBody>
      </p:sp>
      <p:pic>
        <p:nvPicPr>
          <p:cNvPr id="5" name="Picture 4"/>
          <p:cNvPicPr>
            <a:picLocks noChangeAspect="1"/>
          </p:cNvPicPr>
          <p:nvPr/>
        </p:nvPicPr>
        <p:blipFill>
          <a:blip r:embed="rId3"/>
          <a:stretch>
            <a:fillRect/>
          </a:stretch>
        </p:blipFill>
        <p:spPr>
          <a:xfrm>
            <a:off x="5023447" y="3110415"/>
            <a:ext cx="3551514" cy="3268471"/>
          </a:xfrm>
          <a:prstGeom prst="rect">
            <a:avLst/>
          </a:prstGeom>
          <a:ln>
            <a:solidFill>
              <a:srgbClr val="000000"/>
            </a:solidFill>
          </a:ln>
        </p:spPr>
      </p:pic>
      <p:pic>
        <p:nvPicPr>
          <p:cNvPr id="6" name="Picture 5"/>
          <p:cNvPicPr>
            <a:picLocks noChangeAspect="1"/>
          </p:cNvPicPr>
          <p:nvPr/>
        </p:nvPicPr>
        <p:blipFill>
          <a:blip r:embed="rId4"/>
          <a:stretch>
            <a:fillRect/>
          </a:stretch>
        </p:blipFill>
        <p:spPr>
          <a:xfrm>
            <a:off x="524931" y="3110415"/>
            <a:ext cx="3938849" cy="1850065"/>
          </a:xfrm>
          <a:prstGeom prst="rect">
            <a:avLst/>
          </a:prstGeom>
          <a:ln>
            <a:solidFill>
              <a:srgbClr val="000000"/>
            </a:solidFill>
          </a:ln>
        </p:spPr>
      </p:pic>
      <p:sp>
        <p:nvSpPr>
          <p:cNvPr id="7" name="Rectangle 6"/>
          <p:cNvSpPr/>
          <p:nvPr/>
        </p:nvSpPr>
        <p:spPr>
          <a:xfrm>
            <a:off x="5998843" y="3284036"/>
            <a:ext cx="225848" cy="202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9643" y="3625248"/>
            <a:ext cx="459528" cy="4506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1"/>
            <a:endCxn id="8" idx="3"/>
          </p:cNvCxnSpPr>
          <p:nvPr/>
        </p:nvCxnSpPr>
        <p:spPr>
          <a:xfrm flipH="1">
            <a:off x="3969171" y="3385304"/>
            <a:ext cx="2029672" cy="4652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794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Monday, Feb 12</a:t>
            </a:r>
            <a:endParaRPr lang="en-US" dirty="0"/>
          </a:p>
        </p:txBody>
      </p:sp>
      <p:sp>
        <p:nvSpPr>
          <p:cNvPr id="3" name="Content Placeholder 2"/>
          <p:cNvSpPr>
            <a:spLocks noGrp="1"/>
          </p:cNvSpPr>
          <p:nvPr>
            <p:ph idx="1"/>
          </p:nvPr>
        </p:nvSpPr>
        <p:spPr>
          <a:xfrm>
            <a:off x="457200" y="1266825"/>
            <a:ext cx="8229600" cy="4830763"/>
          </a:xfrm>
        </p:spPr>
        <p:txBody>
          <a:bodyPr/>
          <a:lstStyle/>
          <a:p>
            <a:r>
              <a:rPr lang="en-US" dirty="0" smtClean="0"/>
              <a:t>Go to section 2.4 in PLTW</a:t>
            </a:r>
          </a:p>
          <a:p>
            <a:r>
              <a:rPr lang="en-US" dirty="0" smtClean="0"/>
              <a:t>Open Autodesk Inventor</a:t>
            </a:r>
          </a:p>
          <a:p>
            <a:r>
              <a:rPr lang="en-US" dirty="0"/>
              <a:t>C</a:t>
            </a:r>
            <a:r>
              <a:rPr lang="en-US" dirty="0" smtClean="0"/>
              <a:t>reate the 3 objects shown in the section called “Extend Your Learning”</a:t>
            </a:r>
          </a:p>
          <a:p>
            <a:r>
              <a:rPr lang="en-US" dirty="0" smtClean="0"/>
              <a:t>These are objects numbered 6, 7, and 8</a:t>
            </a:r>
          </a:p>
          <a:p>
            <a:r>
              <a:rPr lang="en-US" dirty="0" smtClean="0"/>
              <a:t>Once finished, we will create a drawing based on the 3 solid objects</a:t>
            </a:r>
          </a:p>
          <a:p>
            <a:endParaRPr lang="en-US" dirty="0"/>
          </a:p>
        </p:txBody>
      </p:sp>
    </p:spTree>
    <p:extLst>
      <p:ext uri="{BB962C8B-B14F-4D97-AF65-F5344CB8AC3E}">
        <p14:creationId xmlns:p14="http://schemas.microsoft.com/office/powerpoint/2010/main" val="42412939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141039" y="3210286"/>
            <a:ext cx="5174484" cy="3401070"/>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72" y="2799860"/>
            <a:ext cx="5476120" cy="40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952881" y="4263732"/>
            <a:ext cx="1838326" cy="1200329"/>
          </a:xfrm>
          <a:prstGeom prst="rect">
            <a:avLst/>
          </a:prstGeom>
          <a:noFill/>
        </p:spPr>
        <p:txBody>
          <a:bodyPr wrap="square" rtlCol="0">
            <a:spAutoFit/>
          </a:bodyPr>
          <a:lstStyle/>
          <a:p>
            <a:pPr algn="ctr"/>
            <a:r>
              <a:rPr lang="en-US" dirty="0" smtClean="0"/>
              <a:t>3. Select the center point to place a constraint</a:t>
            </a:r>
            <a:endParaRPr lang="en-US" dirty="0"/>
          </a:p>
        </p:txBody>
      </p:sp>
      <p:sp>
        <p:nvSpPr>
          <p:cNvPr id="19" name="TextBox 18"/>
          <p:cNvSpPr txBox="1"/>
          <p:nvPr/>
        </p:nvSpPr>
        <p:spPr>
          <a:xfrm>
            <a:off x="4447765" y="2823925"/>
            <a:ext cx="2264982" cy="923330"/>
          </a:xfrm>
          <a:prstGeom prst="rect">
            <a:avLst/>
          </a:prstGeom>
          <a:noFill/>
        </p:spPr>
        <p:txBody>
          <a:bodyPr wrap="square" rtlCol="0">
            <a:spAutoFit/>
          </a:bodyPr>
          <a:lstStyle/>
          <a:p>
            <a:pPr algn="ctr"/>
            <a:r>
              <a:rPr lang="en-US" dirty="0" smtClean="0"/>
              <a:t>4. Select the center point to define a constraint</a:t>
            </a:r>
            <a:endParaRPr lang="en-US" dirty="0"/>
          </a:p>
        </p:txBody>
      </p:sp>
      <p:cxnSp>
        <p:nvCxnSpPr>
          <p:cNvPr id="20" name="Straight Arrow Connector 19"/>
          <p:cNvCxnSpPr/>
          <p:nvPr/>
        </p:nvCxnSpPr>
        <p:spPr>
          <a:xfrm flipH="1">
            <a:off x="3077834" y="3040263"/>
            <a:ext cx="1369931" cy="16538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47638"/>
            <a:ext cx="8229600" cy="715962"/>
          </a:xfrm>
        </p:spPr>
        <p:txBody>
          <a:bodyPr/>
          <a:lstStyle/>
          <a:p>
            <a:r>
              <a:rPr lang="en-US" dirty="0"/>
              <a:t>Your Turn </a:t>
            </a:r>
            <a:r>
              <a:rPr lang="en-US" dirty="0" smtClean="0"/>
              <a:t>– Horizontal Constraint</a:t>
            </a:r>
            <a:endParaRPr lang="en-US" dirty="0"/>
          </a:p>
        </p:txBody>
      </p:sp>
      <p:pic>
        <p:nvPicPr>
          <p:cNvPr id="10" name="Picture 9"/>
          <p:cNvPicPr>
            <a:picLocks noChangeAspect="1"/>
          </p:cNvPicPr>
          <p:nvPr/>
        </p:nvPicPr>
        <p:blipFill>
          <a:blip r:embed="rId5"/>
          <a:stretch>
            <a:fillRect/>
          </a:stretch>
        </p:blipFill>
        <p:spPr>
          <a:xfrm>
            <a:off x="842642" y="980205"/>
            <a:ext cx="3867003" cy="1457414"/>
          </a:xfrm>
          <a:prstGeom prst="rect">
            <a:avLst/>
          </a:prstGeom>
        </p:spPr>
      </p:pic>
      <p:sp>
        <p:nvSpPr>
          <p:cNvPr id="12" name="TextBox 11"/>
          <p:cNvSpPr txBox="1"/>
          <p:nvPr/>
        </p:nvSpPr>
        <p:spPr>
          <a:xfrm>
            <a:off x="4948348" y="967195"/>
            <a:ext cx="2804064" cy="646331"/>
          </a:xfrm>
          <a:prstGeom prst="rect">
            <a:avLst/>
          </a:prstGeom>
          <a:noFill/>
        </p:spPr>
        <p:txBody>
          <a:bodyPr wrap="square" rtlCol="0">
            <a:spAutoFit/>
          </a:bodyPr>
          <a:lstStyle/>
          <a:p>
            <a:pPr algn="ctr"/>
            <a:r>
              <a:rPr lang="en-US" dirty="0" smtClean="0"/>
              <a:t>2. Select the Horizontal Constraint command</a:t>
            </a:r>
            <a:endParaRPr lang="en-US" dirty="0"/>
          </a:p>
        </p:txBody>
      </p:sp>
      <p:cxnSp>
        <p:nvCxnSpPr>
          <p:cNvPr id="13" name="Straight Arrow Connector 12"/>
          <p:cNvCxnSpPr>
            <a:stCxn id="12" idx="1"/>
          </p:cNvCxnSpPr>
          <p:nvPr/>
        </p:nvCxnSpPr>
        <p:spPr>
          <a:xfrm flipH="1">
            <a:off x="4204866" y="1290361"/>
            <a:ext cx="743482" cy="2835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57206" y="1553578"/>
            <a:ext cx="447660" cy="4101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49115" y="5364072"/>
            <a:ext cx="370581" cy="339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5819696" y="4438185"/>
            <a:ext cx="1397124" cy="925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707253" y="4694112"/>
            <a:ext cx="370581" cy="339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8480" y="2560280"/>
            <a:ext cx="2804064" cy="646331"/>
          </a:xfrm>
          <a:prstGeom prst="rect">
            <a:avLst/>
          </a:prstGeom>
          <a:noFill/>
        </p:spPr>
        <p:txBody>
          <a:bodyPr wrap="square" rtlCol="0">
            <a:spAutoFit/>
          </a:bodyPr>
          <a:lstStyle/>
          <a:p>
            <a:pPr algn="ctr"/>
            <a:r>
              <a:rPr lang="en-US" dirty="0" smtClean="0"/>
              <a:t>1. Create a sketch with two offset circles</a:t>
            </a:r>
            <a:endParaRPr lang="en-US" dirty="0"/>
          </a:p>
        </p:txBody>
      </p:sp>
    </p:spTree>
    <p:extLst>
      <p:ext uri="{BB962C8B-B14F-4D97-AF65-F5344CB8AC3E}">
        <p14:creationId xmlns:p14="http://schemas.microsoft.com/office/powerpoint/2010/main" val="406704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par>
                          <p:cTn id="51" fill="hold">
                            <p:stCondLst>
                              <p:cond delay="500"/>
                            </p:stCondLst>
                            <p:childTnLst>
                              <p:par>
                                <p:cTn id="52" presetID="64" presetClass="path" presetSubtype="0" accel="50000" decel="50000" fill="hold" grpId="1" nodeType="afterEffect">
                                  <p:stCondLst>
                                    <p:cond delay="0"/>
                                  </p:stCondLst>
                                  <p:childTnLst>
                                    <p:animMotion origin="layout" path="M 4.16667E-6 -4.44444E-6 L -0.00278 -0.09907 " pathEditMode="relative" rAng="0" ptsTypes="AA">
                                      <p:cBhvr>
                                        <p:cTn id="53" dur="2000" fill="hold"/>
                                        <p:tgtEl>
                                          <p:spTgt spid="15"/>
                                        </p:tgtEl>
                                        <p:attrNameLst>
                                          <p:attrName>ppt_x</p:attrName>
                                          <p:attrName>ppt_y</p:attrName>
                                        </p:attrNameLst>
                                      </p:cBhvr>
                                      <p:rCtr x="-139" y="-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9" grpId="0"/>
      <p:bldP spid="12" grpId="0"/>
      <p:bldP spid="11" grpId="0" animBg="1"/>
      <p:bldP spid="15" grpId="0" animBg="1"/>
      <p:bldP spid="15" grpId="1" animBg="1"/>
      <p:bldP spid="1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 and Extend Geometry</a:t>
            </a:r>
            <a:endParaRPr lang="en-US" dirty="0"/>
          </a:p>
        </p:txBody>
      </p:sp>
      <p:sp>
        <p:nvSpPr>
          <p:cNvPr id="3" name="Content Placeholder 2"/>
          <p:cNvSpPr>
            <a:spLocks noGrp="1"/>
          </p:cNvSpPr>
          <p:nvPr>
            <p:ph idx="1"/>
          </p:nvPr>
        </p:nvSpPr>
        <p:spPr>
          <a:xfrm>
            <a:off x="457200" y="1295401"/>
            <a:ext cx="8229600" cy="1759052"/>
          </a:xfrm>
        </p:spPr>
        <p:txBody>
          <a:bodyPr/>
          <a:lstStyle/>
          <a:p>
            <a:pPr marL="0" indent="0">
              <a:spcBef>
                <a:spcPct val="50000"/>
              </a:spcBef>
              <a:buNone/>
            </a:pPr>
            <a:r>
              <a:rPr lang="en-US" dirty="0" smtClean="0">
                <a:latin typeface="Arial" charset="0"/>
              </a:rPr>
              <a:t>Trim and extend tools can be used to remove or extend a line or curve with respect to an existing boundary.</a:t>
            </a:r>
            <a:endParaRPr lang="en-US" dirty="0">
              <a:latin typeface="Arial" charset="0"/>
            </a:endParaRPr>
          </a:p>
        </p:txBody>
      </p:sp>
      <p:pic>
        <p:nvPicPr>
          <p:cNvPr id="4" name="Picture 3"/>
          <p:cNvPicPr>
            <a:picLocks noChangeAspect="1"/>
          </p:cNvPicPr>
          <p:nvPr/>
        </p:nvPicPr>
        <p:blipFill>
          <a:blip r:embed="rId3"/>
          <a:stretch>
            <a:fillRect/>
          </a:stretch>
        </p:blipFill>
        <p:spPr>
          <a:xfrm>
            <a:off x="993653" y="3267456"/>
            <a:ext cx="2996054" cy="2587752"/>
          </a:xfrm>
          <a:prstGeom prst="rect">
            <a:avLst/>
          </a:prstGeom>
        </p:spPr>
      </p:pic>
      <p:pic>
        <p:nvPicPr>
          <p:cNvPr id="5" name="Picture 4"/>
          <p:cNvPicPr>
            <a:picLocks noChangeAspect="1"/>
          </p:cNvPicPr>
          <p:nvPr/>
        </p:nvPicPr>
        <p:blipFill>
          <a:blip r:embed="rId4"/>
          <a:stretch>
            <a:fillRect/>
          </a:stretch>
        </p:blipFill>
        <p:spPr>
          <a:xfrm>
            <a:off x="4923090" y="3233959"/>
            <a:ext cx="3304377" cy="2654745"/>
          </a:xfrm>
          <a:prstGeom prst="rect">
            <a:avLst/>
          </a:prstGeom>
        </p:spPr>
      </p:pic>
      <p:sp>
        <p:nvSpPr>
          <p:cNvPr id="6" name="Rectangle 5"/>
          <p:cNvSpPr/>
          <p:nvPr/>
        </p:nvSpPr>
        <p:spPr>
          <a:xfrm>
            <a:off x="2566633" y="4353255"/>
            <a:ext cx="692695" cy="4961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9" idx="3"/>
            <a:endCxn id="10" idx="1"/>
          </p:cNvCxnSpPr>
          <p:nvPr/>
        </p:nvCxnSpPr>
        <p:spPr>
          <a:xfrm flipV="1">
            <a:off x="3792181" y="3679292"/>
            <a:ext cx="3494084" cy="131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99486" y="3562299"/>
            <a:ext cx="692695" cy="4961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86265" y="3431235"/>
            <a:ext cx="692695" cy="4961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817" y="4210653"/>
            <a:ext cx="692695" cy="4961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6" idx="3"/>
          </p:cNvCxnSpPr>
          <p:nvPr/>
        </p:nvCxnSpPr>
        <p:spPr>
          <a:xfrm flipV="1">
            <a:off x="3259328" y="4470248"/>
            <a:ext cx="3446489" cy="131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31368" y="3343518"/>
            <a:ext cx="1552074" cy="461665"/>
          </a:xfrm>
          <a:prstGeom prst="rect">
            <a:avLst/>
          </a:prstGeom>
          <a:noFill/>
        </p:spPr>
        <p:txBody>
          <a:bodyPr wrap="square" rtlCol="0">
            <a:spAutoFit/>
          </a:bodyPr>
          <a:lstStyle/>
          <a:p>
            <a:r>
              <a:rPr lang="en-US" sz="2400" dirty="0" smtClean="0">
                <a:solidFill>
                  <a:srgbClr val="FF0000"/>
                </a:solidFill>
              </a:rPr>
              <a:t>Trim</a:t>
            </a:r>
            <a:endParaRPr lang="en-US" sz="2400" dirty="0">
              <a:solidFill>
                <a:srgbClr val="FF0000"/>
              </a:solidFill>
            </a:endParaRPr>
          </a:p>
        </p:txBody>
      </p:sp>
      <p:sp>
        <p:nvSpPr>
          <p:cNvPr id="15" name="TextBox 14"/>
          <p:cNvSpPr txBox="1"/>
          <p:nvPr/>
        </p:nvSpPr>
        <p:spPr>
          <a:xfrm>
            <a:off x="4331368" y="4099666"/>
            <a:ext cx="1552074" cy="461665"/>
          </a:xfrm>
          <a:prstGeom prst="rect">
            <a:avLst/>
          </a:prstGeom>
          <a:noFill/>
        </p:spPr>
        <p:txBody>
          <a:bodyPr wrap="square" rtlCol="0">
            <a:spAutoFit/>
          </a:bodyPr>
          <a:lstStyle/>
          <a:p>
            <a:r>
              <a:rPr lang="en-US" sz="2400" dirty="0" smtClean="0">
                <a:solidFill>
                  <a:srgbClr val="FF0000"/>
                </a:solidFill>
              </a:rPr>
              <a:t>Extend</a:t>
            </a:r>
            <a:endParaRPr lang="en-US" sz="2400" dirty="0">
              <a:solidFill>
                <a:srgbClr val="FF0000"/>
              </a:solidFill>
            </a:endParaRPr>
          </a:p>
        </p:txBody>
      </p:sp>
    </p:spTree>
    <p:extLst>
      <p:ext uri="{BB962C8B-B14F-4D97-AF65-F5344CB8AC3E}">
        <p14:creationId xmlns:p14="http://schemas.microsoft.com/office/powerpoint/2010/main" val="44290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1500"/>
                            </p:stCondLst>
                            <p:childTnLst>
                              <p:par>
                                <p:cTn id="33" presetID="1" presetClass="entr" presetSubtype="0" fill="hold" nodeType="afterEffect">
                                  <p:stCondLst>
                                    <p:cond delay="500"/>
                                  </p:stCondLst>
                                  <p:childTnLst>
                                    <p:set>
                                      <p:cBhvr>
                                        <p:cTn id="3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560"/>
          <a:stretch/>
        </p:blipFill>
        <p:spPr bwMode="auto">
          <a:xfrm>
            <a:off x="509143" y="2840060"/>
            <a:ext cx="6953250" cy="368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1317649" y="1139616"/>
            <a:ext cx="3247979" cy="1470478"/>
          </a:xfrm>
          <a:prstGeom prst="rect">
            <a:avLst/>
          </a:prstGeom>
          <a:ln>
            <a:solidFill>
              <a:srgbClr val="000000"/>
            </a:solidFill>
          </a:ln>
        </p:spPr>
      </p:pic>
      <p:sp>
        <p:nvSpPr>
          <p:cNvPr id="2" name="Title 1"/>
          <p:cNvSpPr>
            <a:spLocks noGrp="1"/>
          </p:cNvSpPr>
          <p:nvPr>
            <p:ph type="title"/>
          </p:nvPr>
        </p:nvSpPr>
        <p:spPr>
          <a:xfrm>
            <a:off x="457200" y="147638"/>
            <a:ext cx="8229600" cy="715962"/>
          </a:xfrm>
        </p:spPr>
        <p:txBody>
          <a:bodyPr/>
          <a:lstStyle/>
          <a:p>
            <a:r>
              <a:rPr lang="en-US" dirty="0"/>
              <a:t>Your Turn </a:t>
            </a:r>
            <a:r>
              <a:rPr lang="en-US" dirty="0" smtClean="0"/>
              <a:t>– </a:t>
            </a:r>
            <a:r>
              <a:rPr lang="en-US" dirty="0"/>
              <a:t>Trim and Extend Geometry</a:t>
            </a:r>
          </a:p>
        </p:txBody>
      </p:sp>
      <p:sp>
        <p:nvSpPr>
          <p:cNvPr id="11" name="Rectangle 10"/>
          <p:cNvSpPr/>
          <p:nvPr/>
        </p:nvSpPr>
        <p:spPr>
          <a:xfrm>
            <a:off x="2408080" y="1461186"/>
            <a:ext cx="1023692" cy="490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21324" y="1058788"/>
            <a:ext cx="2890424" cy="646331"/>
          </a:xfrm>
          <a:prstGeom prst="rect">
            <a:avLst/>
          </a:prstGeom>
          <a:noFill/>
        </p:spPr>
        <p:txBody>
          <a:bodyPr wrap="square" rtlCol="0">
            <a:spAutoFit/>
          </a:bodyPr>
          <a:lstStyle/>
          <a:p>
            <a:pPr algn="ctr"/>
            <a:r>
              <a:rPr lang="en-US" dirty="0" smtClean="0"/>
              <a:t>2. Select the Extend command</a:t>
            </a:r>
            <a:endParaRPr lang="en-US" dirty="0"/>
          </a:p>
        </p:txBody>
      </p:sp>
      <p:cxnSp>
        <p:nvCxnSpPr>
          <p:cNvPr id="13" name="Straight Arrow Connector 12"/>
          <p:cNvCxnSpPr>
            <a:stCxn id="12" idx="1"/>
            <a:endCxn id="11" idx="3"/>
          </p:cNvCxnSpPr>
          <p:nvPr/>
        </p:nvCxnSpPr>
        <p:spPr>
          <a:xfrm flipH="1">
            <a:off x="3431772" y="1381954"/>
            <a:ext cx="1489552" cy="3245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23127" y="3462766"/>
            <a:ext cx="3090673" cy="646331"/>
          </a:xfrm>
          <a:prstGeom prst="rect">
            <a:avLst/>
          </a:prstGeom>
          <a:noFill/>
        </p:spPr>
        <p:txBody>
          <a:bodyPr wrap="square" rtlCol="0">
            <a:spAutoFit/>
          </a:bodyPr>
          <a:lstStyle/>
          <a:p>
            <a:pPr algn="ctr"/>
            <a:r>
              <a:rPr lang="en-US" dirty="0" smtClean="0"/>
              <a:t>4. Left-click to execute the command</a:t>
            </a:r>
            <a:endParaRPr lang="en-US" dirty="0"/>
          </a:p>
        </p:txBody>
      </p:sp>
      <p:sp>
        <p:nvSpPr>
          <p:cNvPr id="18" name="Rectangle 17"/>
          <p:cNvSpPr/>
          <p:nvPr/>
        </p:nvSpPr>
        <p:spPr>
          <a:xfrm>
            <a:off x="2941639" y="3925122"/>
            <a:ext cx="1044129" cy="1160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23128" y="2683440"/>
            <a:ext cx="3145536" cy="369332"/>
          </a:xfrm>
          <a:prstGeom prst="rect">
            <a:avLst/>
          </a:prstGeom>
          <a:noFill/>
        </p:spPr>
        <p:txBody>
          <a:bodyPr wrap="square" rtlCol="0">
            <a:spAutoFit/>
          </a:bodyPr>
          <a:lstStyle/>
          <a:p>
            <a:pPr algn="ctr"/>
            <a:r>
              <a:rPr lang="en-US" dirty="0" smtClean="0"/>
              <a:t>3. Hover over the geometry</a:t>
            </a:r>
            <a:endParaRPr lang="en-US" dirty="0"/>
          </a:p>
        </p:txBody>
      </p:sp>
      <p:cxnSp>
        <p:nvCxnSpPr>
          <p:cNvPr id="20" name="Straight Arrow Connector 19"/>
          <p:cNvCxnSpPr>
            <a:stCxn id="19" idx="1"/>
            <a:endCxn id="18" idx="3"/>
          </p:cNvCxnSpPr>
          <p:nvPr/>
        </p:nvCxnSpPr>
        <p:spPr>
          <a:xfrm flipH="1">
            <a:off x="3985768" y="2868106"/>
            <a:ext cx="1737360" cy="16375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1"/>
            <a:endCxn id="18" idx="3"/>
          </p:cNvCxnSpPr>
          <p:nvPr/>
        </p:nvCxnSpPr>
        <p:spPr>
          <a:xfrm flipH="1">
            <a:off x="3985768" y="3785932"/>
            <a:ext cx="1737359" cy="719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5650" y="2840639"/>
            <a:ext cx="2890424" cy="646331"/>
          </a:xfrm>
          <a:prstGeom prst="rect">
            <a:avLst/>
          </a:prstGeom>
          <a:solidFill>
            <a:schemeClr val="bg1"/>
          </a:solidFill>
        </p:spPr>
        <p:txBody>
          <a:bodyPr wrap="square" rtlCol="0">
            <a:spAutoFit/>
          </a:bodyPr>
          <a:lstStyle/>
          <a:p>
            <a:pPr algn="ctr"/>
            <a:r>
              <a:rPr lang="en-US" dirty="0" smtClean="0"/>
              <a:t>1. Create a sketch to replicate the lines shown</a:t>
            </a:r>
            <a:endParaRPr lang="en-US" dirty="0"/>
          </a:p>
        </p:txBody>
      </p:sp>
      <p:cxnSp>
        <p:nvCxnSpPr>
          <p:cNvPr id="5" name="Straight Connector 4"/>
          <p:cNvCxnSpPr/>
          <p:nvPr/>
        </p:nvCxnSpPr>
        <p:spPr>
          <a:xfrm>
            <a:off x="3635297" y="4721225"/>
            <a:ext cx="1381203" cy="15792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6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6" grpId="0"/>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Tuesday, Feb 13</a:t>
            </a:r>
            <a:endParaRPr lang="en-US" dirty="0"/>
          </a:p>
        </p:txBody>
      </p:sp>
      <p:sp>
        <p:nvSpPr>
          <p:cNvPr id="3" name="Content Placeholder 2"/>
          <p:cNvSpPr>
            <a:spLocks noGrp="1"/>
          </p:cNvSpPr>
          <p:nvPr>
            <p:ph idx="1"/>
          </p:nvPr>
        </p:nvSpPr>
        <p:spPr>
          <a:xfrm>
            <a:off x="457200" y="1266825"/>
            <a:ext cx="8229600" cy="4830763"/>
          </a:xfrm>
        </p:spPr>
        <p:txBody>
          <a:bodyPr/>
          <a:lstStyle/>
          <a:p>
            <a:r>
              <a:rPr lang="en-US" dirty="0" smtClean="0"/>
              <a:t>Go to section 2.4 in PLTW</a:t>
            </a:r>
          </a:p>
          <a:p>
            <a:r>
              <a:rPr lang="en-US" dirty="0" smtClean="0"/>
              <a:t>Open Autodesk Inventor</a:t>
            </a:r>
          </a:p>
          <a:p>
            <a:r>
              <a:rPr lang="en-US" dirty="0"/>
              <a:t>C</a:t>
            </a:r>
            <a:r>
              <a:rPr lang="en-US" dirty="0" smtClean="0"/>
              <a:t>reate the 3 objects shown in the section called “Extend Your Learning”</a:t>
            </a:r>
          </a:p>
          <a:p>
            <a:pPr lvl="1"/>
            <a:r>
              <a:rPr lang="en-US" dirty="0" smtClean="0"/>
              <a:t>These are objects numbered 6, 7, and 8</a:t>
            </a:r>
          </a:p>
          <a:p>
            <a:pPr lvl="1"/>
            <a:r>
              <a:rPr lang="en-US" dirty="0" smtClean="0"/>
              <a:t>Once finished, we will create a drawing based on the 3 solid objects</a:t>
            </a:r>
          </a:p>
          <a:p>
            <a:r>
              <a:rPr lang="en-US" dirty="0" smtClean="0"/>
              <a:t>Submit your .</a:t>
            </a:r>
            <a:r>
              <a:rPr lang="en-US" dirty="0" err="1" smtClean="0"/>
              <a:t>ipt</a:t>
            </a:r>
            <a:r>
              <a:rPr lang="en-US" dirty="0" smtClean="0"/>
              <a:t> file with your name for each drawing in Schoology</a:t>
            </a:r>
          </a:p>
          <a:p>
            <a:endParaRPr lang="en-US" dirty="0"/>
          </a:p>
        </p:txBody>
      </p:sp>
    </p:spTree>
    <p:extLst>
      <p:ext uri="{BB962C8B-B14F-4D97-AF65-F5344CB8AC3E}">
        <p14:creationId xmlns:p14="http://schemas.microsoft.com/office/powerpoint/2010/main" val="109821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Wednesday, Feb 14, 2018</a:t>
            </a:r>
            <a:endParaRPr lang="en-US" dirty="0"/>
          </a:p>
        </p:txBody>
      </p:sp>
      <p:sp>
        <p:nvSpPr>
          <p:cNvPr id="3" name="Content Placeholder 2"/>
          <p:cNvSpPr>
            <a:spLocks noGrp="1"/>
          </p:cNvSpPr>
          <p:nvPr>
            <p:ph idx="1"/>
          </p:nvPr>
        </p:nvSpPr>
        <p:spPr/>
        <p:txBody>
          <a:bodyPr/>
          <a:lstStyle/>
          <a:p>
            <a:r>
              <a:rPr lang="en-US" dirty="0" smtClean="0"/>
              <a:t>We have a FUN and EXCITING writing assignment for you today!!!!</a:t>
            </a:r>
          </a:p>
          <a:p>
            <a:r>
              <a:rPr lang="en-US" dirty="0" smtClean="0"/>
              <a:t>Every student must write a full page</a:t>
            </a:r>
          </a:p>
          <a:p>
            <a:r>
              <a:rPr lang="en-US" dirty="0" smtClean="0"/>
              <a:t>Heading must include your full legal name, today’s date, this class name, and your ELA teacher’s name</a:t>
            </a:r>
          </a:p>
          <a:p>
            <a:r>
              <a:rPr lang="en-US" dirty="0" smtClean="0"/>
              <a:t>Take your time and write in as much detail as possible</a:t>
            </a:r>
            <a:endParaRPr lang="en-US" dirty="0"/>
          </a:p>
        </p:txBody>
      </p:sp>
    </p:spTree>
    <p:extLst>
      <p:ext uri="{BB962C8B-B14F-4D97-AF65-F5344CB8AC3E}">
        <p14:creationId xmlns:p14="http://schemas.microsoft.com/office/powerpoint/2010/main" val="5745636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2261&quot;&gt;&lt;property id=&quot;20148&quot; value=&quot;5&quot;/&gt;&lt;property id=&quot;20300&quot; value=&quot;Slide 2 - &amp;quot;Solid Modeling&amp;quot;&quot;/&gt;&lt;property id=&quot;20307&quot; value=&quot;265&quot;/&gt;&lt;/object&gt;&lt;object type=&quot;3&quot; unique_id=&quot;12262&quot;&gt;&lt;property id=&quot;20148&quot; value=&quot;5&quot;/&gt;&lt;property id=&quot;20300&quot; value=&quot;Slide 3 - &amp;quot;Solid Modeling&amp;quot;&quot;/&gt;&lt;property id=&quot;20307&quot; value=&quot;266&quot;/&gt;&lt;/object&gt;&lt;object type=&quot;3&quot; unique_id=&quot;12263&quot;&gt;&lt;property id=&quot;20148&quot; value=&quot;5&quot;/&gt;&lt;property id=&quot;20300&quot; value=&quot;Slide 4 - &amp;quot;Solid Modeling&amp;quot;&quot;/&gt;&lt;property id=&quot;20307&quot; value=&quot;267&quot;/&gt;&lt;/object&gt;&lt;object type=&quot;3&quot; unique_id=&quot;12264&quot;&gt;&lt;property id=&quot;20148&quot; value=&quot;5&quot;/&gt;&lt;property id=&quot;20300&quot; value=&quot;Slide 5 - &amp;quot;Solid Modeling&amp;quot;&quot;/&gt;&lt;property id=&quot;20307&quot; value=&quot;268&quot;/&gt;&lt;/object&gt;&lt;object type=&quot;3&quot; unique_id=&quot;12265&quot;&gt;&lt;property id=&quot;20148&quot; value=&quot;5&quot;/&gt;&lt;property id=&quot;20300&quot; value=&quot;Slide 6 - &amp;quot;Additive Methods&amp;quot;&quot;/&gt;&lt;property id=&quot;20307&quot; value=&quot;269&quot;/&gt;&lt;/object&gt;&lt;object type=&quot;3&quot; unique_id=&quot;12266&quot;&gt;&lt;property id=&quot;20148&quot; value=&quot;5&quot;/&gt;&lt;property id=&quot;20300&quot; value=&quot;Slide 7 - &amp;quot;Additive Methods&amp;quot;&quot;/&gt;&lt;property id=&quot;20307&quot; value=&quot;270&quot;/&gt;&lt;/object&gt;&lt;object type=&quot;3&quot; unique_id=&quot;12267&quot;&gt;&lt;property id=&quot;20148&quot; value=&quot;5&quot;/&gt;&lt;property id=&quot;20300&quot; value=&quot;Slide 8 - &amp;quot;Your Turn – Additive  Methods&amp;quot;&quot;/&gt;&lt;property id=&quot;20307&quot; value=&quot;279&quot;/&gt;&lt;/object&gt;&lt;object type=&quot;3&quot; unique_id=&quot;12268&quot;&gt;&lt;property id=&quot;20148&quot; value=&quot;5&quot;/&gt;&lt;property id=&quot;20300&quot; value=&quot;Slide 9 - &amp;quot;Your Turn – Additive  Methods&amp;quot;&quot;/&gt;&lt;property id=&quot;20307&quot; value=&quot;283&quot;/&gt;&lt;/object&gt;&lt;object type=&quot;3&quot; unique_id=&quot;12269&quot;&gt;&lt;property id=&quot;20148&quot; value=&quot;5&quot;/&gt;&lt;property id=&quot;20300&quot; value=&quot;Slide 10 - &amp;quot;Your Turn – Additive Methods&amp;quot;&quot;/&gt;&lt;property id=&quot;20307&quot; value=&quot;284&quot;/&gt;&lt;/object&gt;&lt;object type=&quot;3&quot; unique_id=&quot;12270&quot;&gt;&lt;property id=&quot;20148&quot; value=&quot;5&quot;/&gt;&lt;property id=&quot;20300&quot; value=&quot;Slide 11 - &amp;quot;Subtractive Methods&amp;quot;&quot;/&gt;&lt;property id=&quot;20307&quot; value=&quot;271&quot;/&gt;&lt;/object&gt;&lt;object type=&quot;3&quot; unique_id=&quot;12271&quot;&gt;&lt;property id=&quot;20148&quot; value=&quot;5&quot;/&gt;&lt;property id=&quot;20300&quot; value=&quot;Slide 12 - &amp;quot;Subtractive Methods&amp;quot;&quot;/&gt;&lt;property id=&quot;20307&quot; value=&quot;272&quot;/&gt;&lt;/object&gt;&lt;object type=&quot;3&quot; unique_id=&quot;12272&quot;&gt;&lt;property id=&quot;20148&quot; value=&quot;5&quot;/&gt;&lt;property id=&quot;20300&quot; value=&quot;Slide 13 - &amp;quot;Your Turn - Subtractive Methods&amp;quot;&quot;/&gt;&lt;property id=&quot;20307&quot; value=&quot;277&quot;/&gt;&lt;/object&gt;&lt;object type=&quot;3&quot; unique_id=&quot;12273&quot;&gt;&lt;property id=&quot;20148&quot; value=&quot;5&quot;/&gt;&lt;property id=&quot;20300&quot; value=&quot;Slide 14 - &amp;quot;Your Turn - Subtractive Methods&amp;quot;&quot;/&gt;&lt;property id=&quot;20307&quot; value=&quot;275&quot;/&gt;&lt;/object&gt;&lt;object type=&quot;3&quot; unique_id=&quot;12274&quot;&gt;&lt;property id=&quot;20148&quot; value=&quot;5&quot;/&gt;&lt;property id=&quot;20300&quot; value=&quot;Slide 15 - &amp;quot;Your Turn - Subtractive Methods&amp;quot;&quot;/&gt;&lt;property id=&quot;20307&quot; value=&quot;278&quot;/&gt;&lt;/object&gt;&lt;object type=&quot;3&quot; unique_id=&quot;12275&quot;&gt;&lt;property id=&quot;20148&quot; value=&quot;5&quot;/&gt;&lt;property id=&quot;20300&quot; value=&quot;Slide 16 - &amp;quot;Your Turn - Subtractive Methods&amp;quot;&quot;/&gt;&lt;property id=&quot;20307&quot; value=&quot;280&quot;/&gt;&lt;/object&gt;&lt;object type=&quot;3&quot; unique_id=&quot;12276&quot;&gt;&lt;property id=&quot;20148&quot; value=&quot;5&quot;/&gt;&lt;property id=&quot;20300&quot; value=&quot;Slide 17 - &amp;quot;Combining the Methods&amp;quot;&quot;/&gt;&lt;property id=&quot;20307&quot; value=&quot;273&quot;/&gt;&lt;/object&gt;&lt;object type=&quot;3&quot; unique_id=&quot;12277&quot;&gt;&lt;property id=&quot;20148&quot; value=&quot;5&quot;/&gt;&lt;property id=&quot;20300&quot; value=&quot;Slide 18 - &amp;quot;Your Turn - Combining the Methods&amp;quot;&quot;/&gt;&lt;property id=&quot;20307&quot; value=&quot;27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80988</TotalTime>
  <Words>4859</Words>
  <Application>Microsoft Office PowerPoint</Application>
  <PresentationFormat>On-screen Show (4:3)</PresentationFormat>
  <Paragraphs>534</Paragraphs>
  <Slides>72</Slides>
  <Notes>21</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72</vt:i4>
      </vt:variant>
    </vt:vector>
  </HeadingPairs>
  <TitlesOfParts>
    <vt:vector size="75" baseType="lpstr">
      <vt:lpstr>Arial</vt:lpstr>
      <vt:lpstr>PowerPointTemplateAE_2009_1217_NEW NEW Template</vt:lpstr>
      <vt:lpstr>1_Custom Design</vt:lpstr>
      <vt:lpstr>PowerPoint Presentation</vt:lpstr>
      <vt:lpstr>Autodesk Inventor</vt:lpstr>
      <vt:lpstr>Autodesk Inventor</vt:lpstr>
      <vt:lpstr>Assignment Friday, Feb 2</vt:lpstr>
      <vt:lpstr>Assignment Monday, Feb 5</vt:lpstr>
      <vt:lpstr>Assignment Tuesday, Feb 6</vt:lpstr>
      <vt:lpstr>Assignment Monday, Feb 12</vt:lpstr>
      <vt:lpstr>Assignment Tuesday, Feb 13</vt:lpstr>
      <vt:lpstr>Assignment Wednesday, Feb 14, 2018</vt:lpstr>
      <vt:lpstr>Writing Prompt: Pick One</vt:lpstr>
      <vt:lpstr>Assignment Thursday, Feb 15, 2018</vt:lpstr>
      <vt:lpstr>Assignment Monday, Feb 19, 2018</vt:lpstr>
      <vt:lpstr>Assignment Tuesday, Feb 20, 2018</vt:lpstr>
      <vt:lpstr>Assignment Wednesday, Feb 21, 2018</vt:lpstr>
      <vt:lpstr>Assignment Monday, Feb 26, 2018</vt:lpstr>
      <vt:lpstr>Assignment Wednesday, Feb 28, 2018</vt:lpstr>
      <vt:lpstr>Assignment Friday, Mar 2, 2018</vt:lpstr>
      <vt:lpstr>Assignment Monday, Mar 5, 2018</vt:lpstr>
      <vt:lpstr>Assignment Thursday, Mar 8, 2018</vt:lpstr>
      <vt:lpstr>Assignment Friday, Mar 9, 2018</vt:lpstr>
      <vt:lpstr>Assignment Tuesday, Mar 20, 2018</vt:lpstr>
      <vt:lpstr>Assignment Monday, Mar 26, 2018</vt:lpstr>
      <vt:lpstr>Assignment Tuesday, Mar 27, 2018</vt:lpstr>
      <vt:lpstr>Assignment Wednesday, Mar 28, 2018</vt:lpstr>
      <vt:lpstr>Assignment Thursday, Mar 29, 2018</vt:lpstr>
      <vt:lpstr>Assignment Monday, April 2, 2018</vt:lpstr>
      <vt:lpstr>Assignment Monday, April 9, 2018</vt:lpstr>
      <vt:lpstr>Assignment Friday, April 13, 2018</vt:lpstr>
      <vt:lpstr>Assignment Friday, April 13, 2018</vt:lpstr>
      <vt:lpstr>Assignment Wednesday, April 18, 2018</vt:lpstr>
      <vt:lpstr>Assignment Thursday, April 19, 2018</vt:lpstr>
      <vt:lpstr>Assignment Monday, April 16, 2018</vt:lpstr>
      <vt:lpstr>Assignment Tuesday, Mar 6, 2018</vt:lpstr>
      <vt:lpstr>Assignment Thursday, Mar 8, 2018</vt:lpstr>
      <vt:lpstr>Assignment Thursday, Mar 29, 2018</vt:lpstr>
      <vt:lpstr>Assignment Wednesday, Mar 7, 2018</vt:lpstr>
      <vt:lpstr>Inventor Tools We Have Learned</vt:lpstr>
      <vt:lpstr>Manufacture a Box</vt:lpstr>
      <vt:lpstr>Assignment Thursday, Feb 15, 2018</vt:lpstr>
      <vt:lpstr>Assignment Friday, Feb 23, 2018</vt:lpstr>
      <vt:lpstr>Assignment Monday, Mar 5, 2018</vt:lpstr>
      <vt:lpstr>Assignment Monday, Feb 26, 2018</vt:lpstr>
      <vt:lpstr>Assignment Tuesday, Feb 27, 2018</vt:lpstr>
      <vt:lpstr>Assignment Tuesday, Feb 27, 2018</vt:lpstr>
      <vt:lpstr>Assignment Thursday, Mar 1, 2018</vt:lpstr>
      <vt:lpstr>Assignment Friday, Mar 2, 2018</vt:lpstr>
      <vt:lpstr>Assignment Friday, Mar 2, 2018</vt:lpstr>
      <vt:lpstr>Assignment Thursday, Feb 15, 2018</vt:lpstr>
      <vt:lpstr>Assignment Wednesday, Feb 21, 2018</vt:lpstr>
      <vt:lpstr>Assignment Friday, Feb 23, 2018</vt:lpstr>
      <vt:lpstr>Solid Modeling</vt:lpstr>
      <vt:lpstr>Solid Modeling</vt:lpstr>
      <vt:lpstr>Solid Modeling</vt:lpstr>
      <vt:lpstr>Solid Modeling</vt:lpstr>
      <vt:lpstr>Additive Methods</vt:lpstr>
      <vt:lpstr>Additive Methods</vt:lpstr>
      <vt:lpstr>Your Turn – Additive  Methods</vt:lpstr>
      <vt:lpstr>Your Turn – Additive  Methods</vt:lpstr>
      <vt:lpstr>Your Turn – Additive Methods</vt:lpstr>
      <vt:lpstr>Subtractive Methods</vt:lpstr>
      <vt:lpstr>Subtractive Methods</vt:lpstr>
      <vt:lpstr>Your Turn - Subtractive Methods</vt:lpstr>
      <vt:lpstr>Your Turn - Subtractive Methods</vt:lpstr>
      <vt:lpstr>Your Turn - Subtractive Methods</vt:lpstr>
      <vt:lpstr>Your Turn - Subtractive Methods</vt:lpstr>
      <vt:lpstr>Combining the Methods</vt:lpstr>
      <vt:lpstr>Your Turn - Combining the Methods</vt:lpstr>
      <vt:lpstr>Constraints</vt:lpstr>
      <vt:lpstr>Constraints</vt:lpstr>
      <vt:lpstr>Your Turn – Horizontal Constraint</vt:lpstr>
      <vt:lpstr>Trim and Extend Geometry</vt:lpstr>
      <vt:lpstr>Your Turn – Trim and Extend Geometry</vt:lpstr>
    </vt:vector>
  </TitlesOfParts>
  <Company>Project Lead The Way,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4.3.A Model Creation</dc:title>
  <dc:creator>PLTW Engineering</dc:creator>
  <cp:lastModifiedBy>Ike Coffman</cp:lastModifiedBy>
  <cp:revision>183</cp:revision>
  <dcterms:created xsi:type="dcterms:W3CDTF">2010-01-04T14:07:12Z</dcterms:created>
  <dcterms:modified xsi:type="dcterms:W3CDTF">2018-05-23T12:17:21Z</dcterms:modified>
</cp:coreProperties>
</file>